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2" r:id="rId4"/>
    <p:sldId id="276" r:id="rId5"/>
    <p:sldId id="273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74" r:id="rId16"/>
    <p:sldId id="268" r:id="rId17"/>
    <p:sldId id="269" r:id="rId18"/>
    <p:sldId id="270" r:id="rId19"/>
    <p:sldId id="271" r:id="rId20"/>
    <p:sldId id="275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7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CF61-C79D-1846-BB6D-812472CB317D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2D9A-FFE9-484E-9DCB-8D8376E42F52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EE56-000F-7248-A5C1-6049DEE13A37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FA6-8B91-D94A-8566-52C7FD628E01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C005-3592-4D42-8281-C0F4A67DB3CD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F374-3073-684E-9A6E-5AAAD4716E8D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34BA-B32D-114F-8903-CD3C5CC67AF8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49C1-3850-6E4C-888E-F631F9BBEB75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8763-060E-2F4D-A274-3F80A1004354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FC7C-BAA5-204B-92C9-CA123CE35A57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4FA2-27A5-9C46-92D8-C1E579ACB414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7002-333D-DB45-8E67-74405A5FF572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np.ucsd.edu/Phy120B/tour_121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124: Lecture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Parts and Reusability</a:t>
            </a:r>
          </a:p>
          <a:p>
            <a:pPr lvl="1"/>
            <a:r>
              <a:rPr lang="en-US" dirty="0" smtClean="0"/>
              <a:t>what parts do you need?</a:t>
            </a:r>
          </a:p>
          <a:p>
            <a:pPr lvl="1"/>
            <a:r>
              <a:rPr lang="en-US" dirty="0" smtClean="0"/>
              <a:t>what parts are on hand?</a:t>
            </a:r>
          </a:p>
          <a:p>
            <a:pPr lvl="1"/>
            <a:r>
              <a:rPr lang="en-US" dirty="0" smtClean="0"/>
              <a:t>what new parts are needed?</a:t>
            </a:r>
          </a:p>
          <a:p>
            <a:pPr lvl="1"/>
            <a:r>
              <a:rPr lang="en-US" dirty="0" smtClean="0"/>
              <a:t>which parts will be consumed vs. reusable by future projects?</a:t>
            </a:r>
          </a:p>
          <a:p>
            <a:pPr lvl="1"/>
            <a:r>
              <a:rPr lang="en-US" dirty="0" smtClean="0"/>
              <a:t>are there long lead-time items on the list?</a:t>
            </a:r>
          </a:p>
          <a:p>
            <a:r>
              <a:rPr lang="en-US" dirty="0" smtClean="0"/>
              <a:t>Expansion Options</a:t>
            </a:r>
          </a:p>
          <a:p>
            <a:pPr lvl="1"/>
            <a:r>
              <a:rPr lang="en-US" dirty="0" smtClean="0"/>
              <a:t>what enhancements might you consider if things are going very well?</a:t>
            </a:r>
          </a:p>
          <a:p>
            <a:r>
              <a:rPr lang="en-US" dirty="0" smtClean="0"/>
              <a:t>De-scope Options</a:t>
            </a:r>
          </a:p>
          <a:p>
            <a:pPr lvl="1"/>
            <a:r>
              <a:rPr lang="en-US" dirty="0" smtClean="0"/>
              <a:t>what ambitions might you shed if things are tough</a:t>
            </a:r>
          </a:p>
          <a:p>
            <a:pPr lvl="1"/>
            <a:r>
              <a:rPr lang="en-US" dirty="0" smtClean="0"/>
              <a:t>fallback positions defining minimum capability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will turn in</a:t>
            </a:r>
          </a:p>
          <a:p>
            <a:pPr lvl="1"/>
            <a:r>
              <a:rPr lang="en-US" dirty="0" smtClean="0"/>
              <a:t>a brief section of the proposal explaining the contents of the report you expect to hand in at the end</a:t>
            </a:r>
          </a:p>
          <a:p>
            <a:pPr lvl="1"/>
            <a:r>
              <a:rPr lang="en-US" dirty="0" smtClean="0"/>
              <a:t>a well-written proposal can serve as 70% of the final report</a:t>
            </a:r>
          </a:p>
          <a:p>
            <a:endParaRPr lang="en-US" dirty="0" smtClean="0"/>
          </a:p>
          <a:p>
            <a:r>
              <a:rPr lang="en-US" dirty="0" smtClean="0"/>
              <a:t>Why all the work?</a:t>
            </a:r>
          </a:p>
          <a:p>
            <a:pPr lvl="1"/>
            <a:r>
              <a:rPr lang="en-US" dirty="0" smtClean="0"/>
              <a:t>proposals are a key part of science</a:t>
            </a:r>
          </a:p>
          <a:p>
            <a:pPr lvl="2"/>
            <a:r>
              <a:rPr lang="en-US" dirty="0" smtClean="0"/>
              <a:t>a spear with which to chase down Mammoths (NSF, NASA, </a:t>
            </a:r>
            <a:r>
              <a:rPr lang="en-US" dirty="0" err="1" smtClean="0"/>
              <a:t>DoE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proposals focus the mind to clearly think through a project</a:t>
            </a:r>
          </a:p>
          <a:p>
            <a:pPr lvl="1"/>
            <a:r>
              <a:rPr lang="en-US" dirty="0" smtClean="0"/>
              <a:t>the proposal becomes a template or guide to your work</a:t>
            </a:r>
          </a:p>
          <a:p>
            <a:pPr lvl="2"/>
            <a:r>
              <a:rPr lang="en-US" dirty="0" smtClean="0"/>
              <a:t>helps organize/prioritize actions</a:t>
            </a:r>
          </a:p>
          <a:p>
            <a:pPr lvl="1"/>
            <a:r>
              <a:rPr lang="en-US" dirty="0" smtClean="0"/>
              <a:t>gives a chance to sync up to class expectations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Template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fourth-week lab, we will switch gears a bit and make a mini-project following a proposal-form write-up</a:t>
            </a:r>
          </a:p>
          <a:p>
            <a:pPr lvl="1"/>
            <a:r>
              <a:rPr lang="en-US" dirty="0" smtClean="0"/>
              <a:t>light-tracker with optical collision sensor/interrupt</a:t>
            </a:r>
          </a:p>
          <a:p>
            <a:pPr lvl="1"/>
            <a:r>
              <a:rPr lang="en-US" dirty="0" smtClean="0"/>
              <a:t>you get a good example of what a proposal contains</a:t>
            </a:r>
          </a:p>
          <a:p>
            <a:pPr lvl="1"/>
            <a:r>
              <a:rPr lang="en-US" dirty="0" smtClean="0"/>
              <a:t>you learn more about what a project takes to accomplish, on a smaller scale</a:t>
            </a:r>
          </a:p>
          <a:p>
            <a:pPr lvl="1"/>
            <a:r>
              <a:rPr lang="en-US" dirty="0" smtClean="0"/>
              <a:t>you are turned loose to apply the skills acquired in first few weeks of the course</a:t>
            </a:r>
          </a:p>
          <a:p>
            <a:pPr lvl="1"/>
            <a:r>
              <a:rPr lang="en-US" dirty="0" smtClean="0"/>
              <a:t>extra time to turn this in; proposal comes first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Proposals are due by the end of 5</a:t>
            </a:r>
            <a:r>
              <a:rPr lang="en-US" baseline="30000" dirty="0" smtClean="0"/>
              <a:t>th</a:t>
            </a:r>
            <a:r>
              <a:rPr lang="en-US" dirty="0" smtClean="0"/>
              <a:t> week; Feb. 5</a:t>
            </a:r>
          </a:p>
          <a:p>
            <a:pPr lvl="1"/>
            <a:r>
              <a:rPr lang="en-US" dirty="0" smtClean="0"/>
              <a:t>Gives us weekend to read and offer feedback next week</a:t>
            </a:r>
          </a:p>
          <a:p>
            <a:r>
              <a:rPr lang="en-US" dirty="0" smtClean="0"/>
              <a:t>You will have about two weeks to work on both the project proposal and the mini-project</a:t>
            </a:r>
          </a:p>
          <a:p>
            <a:r>
              <a:rPr lang="en-US" dirty="0" smtClean="0"/>
              <a:t>Don’t worry about a complete report for the mini-project</a:t>
            </a:r>
          </a:p>
          <a:p>
            <a:pPr lvl="1"/>
            <a:r>
              <a:rPr lang="en-US" dirty="0" smtClean="0"/>
              <a:t>usual functionality check by TA/</a:t>
            </a:r>
            <a:r>
              <a:rPr lang="en-US" dirty="0" err="1" smtClean="0"/>
              <a:t>prof</a:t>
            </a:r>
            <a:endParaRPr lang="en-US" dirty="0" smtClean="0"/>
          </a:p>
          <a:p>
            <a:pPr lvl="1"/>
            <a:r>
              <a:rPr lang="en-US" dirty="0" smtClean="0"/>
              <a:t>turn in code</a:t>
            </a:r>
          </a:p>
          <a:p>
            <a:pPr lvl="1"/>
            <a:r>
              <a:rPr lang="en-US" dirty="0" smtClean="0"/>
              <a:t>paragraph about contributions</a:t>
            </a:r>
          </a:p>
          <a:p>
            <a:r>
              <a:rPr lang="en-US" dirty="0" smtClean="0"/>
              <a:t>Mini-project due Feb. 9/10</a:t>
            </a:r>
          </a:p>
          <a:p>
            <a:r>
              <a:rPr lang="en-US" dirty="0" smtClean="0"/>
              <a:t>Will stick midterm sometime after these due dates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an amazing array of useful junk/parts</a:t>
            </a:r>
          </a:p>
          <a:p>
            <a:pPr lvl="1"/>
            <a:r>
              <a:rPr lang="en-US" dirty="0" smtClean="0"/>
              <a:t>start here; much of it is in workshop, but look in cabinets and on shelves in main lab rooms</a:t>
            </a:r>
          </a:p>
          <a:p>
            <a:r>
              <a:rPr lang="en-US" dirty="0" smtClean="0"/>
              <a:t>Stuff we don’t have, you either purchase yourself, or UCSD buys</a:t>
            </a:r>
          </a:p>
          <a:p>
            <a:pPr lvl="1"/>
            <a:r>
              <a:rPr lang="en-US" dirty="0" smtClean="0"/>
              <a:t>do you intend to keep it afterwards?</a:t>
            </a:r>
          </a:p>
          <a:p>
            <a:pPr lvl="1"/>
            <a:r>
              <a:rPr lang="en-US" dirty="0" smtClean="0"/>
              <a:t>will it be usable/useful in future student projects?</a:t>
            </a:r>
          </a:p>
          <a:p>
            <a:pPr lvl="1"/>
            <a:r>
              <a:rPr lang="en-US" dirty="0" smtClean="0"/>
              <a:t>is it reasonably-priced?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access to a workshop with power tools</a:t>
            </a:r>
          </a:p>
          <a:p>
            <a:pPr lvl="1"/>
            <a:r>
              <a:rPr lang="en-US" dirty="0" smtClean="0"/>
              <a:t>dangerous: rule is </a:t>
            </a:r>
            <a:r>
              <a:rPr lang="en-US" dirty="0" smtClean="0">
                <a:solidFill>
                  <a:srgbClr val="FF0000"/>
                </a:solidFill>
              </a:rPr>
              <a:t>someone else must be in room </a:t>
            </a:r>
            <a:r>
              <a:rPr lang="en-US" dirty="0" smtClean="0"/>
              <a:t>when you are operating the band-saw, drill-press, sander, hand drill or anything else that could be dangerous</a:t>
            </a:r>
          </a:p>
          <a:p>
            <a:r>
              <a:rPr lang="en-US" dirty="0" smtClean="0"/>
              <a:t>Keep it clean!</a:t>
            </a:r>
          </a:p>
          <a:p>
            <a:pPr lvl="1"/>
            <a:r>
              <a:rPr lang="en-US" dirty="0" smtClean="0"/>
              <a:t>restock drill index after you are done</a:t>
            </a:r>
          </a:p>
          <a:p>
            <a:pPr lvl="1"/>
            <a:r>
              <a:rPr lang="en-US" dirty="0" smtClean="0"/>
              <a:t>put away tools when you are finished</a:t>
            </a:r>
          </a:p>
          <a:p>
            <a:pPr lvl="1"/>
            <a:r>
              <a:rPr lang="en-US" dirty="0" smtClean="0"/>
              <a:t>sweep up chips/dust/scraps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previously used devices/techniques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Compiled by Fred Driscoll;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US" dirty="0" smtClean="0"/>
              <a:t>represent instances in past several years;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US" dirty="0" smtClean="0"/>
              <a:t>represents </a:t>
            </a:r>
            <a:r>
              <a:rPr lang="en-US" dirty="0" err="1" smtClean="0"/>
              <a:t>Arduino</a:t>
            </a:r>
            <a:r>
              <a:rPr lang="en-US" dirty="0" smtClean="0"/>
              <a:t>-based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 </a:t>
            </a:r>
            <a:endParaRPr lang="en-US" dirty="0" smtClean="0"/>
          </a:p>
          <a:p>
            <a:r>
              <a:rPr lang="en-US" dirty="0" smtClean="0"/>
              <a:t>Digital Out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LEDs</a:t>
            </a:r>
            <a:r>
              <a:rPr lang="en-US" dirty="0" smtClean="0"/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Relay/Valve/Solenoid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endParaRPr lang="en-US" dirty="0" smtClean="0"/>
          </a:p>
          <a:p>
            <a:pPr lvl="1"/>
            <a:r>
              <a:rPr lang="en-US" dirty="0" smtClean="0"/>
              <a:t>AC power control (relay)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</a:t>
            </a:r>
            <a:endParaRPr lang="en-US" dirty="0" smtClean="0"/>
          </a:p>
          <a:p>
            <a:pPr lvl="1"/>
            <a:r>
              <a:rPr lang="en-US" dirty="0" smtClean="0"/>
              <a:t>Stepper motor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wwwwww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Digital In</a:t>
            </a:r>
          </a:p>
          <a:p>
            <a:pPr lvl="1"/>
            <a:r>
              <a:rPr lang="en-US" dirty="0" smtClean="0"/>
              <a:t>pushbutton/keypad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light break (</a:t>
            </a:r>
            <a:r>
              <a:rPr lang="en-US" dirty="0" err="1" smtClean="0"/>
              <a:t>photogate</a:t>
            </a:r>
            <a:r>
              <a:rPr lang="en-US" dirty="0" smtClean="0"/>
              <a:t>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magnetic sensor (present or not)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encoder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IR proximity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wwwwwww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Passive IR (thermal)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5212"/>
            <a:ext cx="8229600" cy="553387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Analog In</a:t>
            </a:r>
          </a:p>
          <a:p>
            <a:pPr lvl="1"/>
            <a:r>
              <a:rPr lang="en-US" dirty="0" smtClean="0"/>
              <a:t>potentiometer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joystick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pPr lvl="1"/>
            <a:r>
              <a:rPr lang="en-US" dirty="0" smtClean="0"/>
              <a:t>phototransistor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thermistor</a:t>
            </a:r>
            <a:r>
              <a:rPr lang="en-US" dirty="0" smtClean="0"/>
              <a:t> or RTD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flex strip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endParaRPr lang="en-US" dirty="0" smtClean="0"/>
          </a:p>
          <a:p>
            <a:pPr lvl="1"/>
            <a:r>
              <a:rPr lang="en-US" dirty="0" smtClean="0"/>
              <a:t>accelerometer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gyro or compass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/>
          </a:p>
          <a:p>
            <a:pPr lvl="1"/>
            <a:r>
              <a:rPr lang="en-US" dirty="0" smtClean="0"/>
              <a:t>weight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RF input power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audio bands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</a:t>
            </a:r>
            <a:endParaRPr lang="en-US" dirty="0" smtClean="0"/>
          </a:p>
          <a:p>
            <a:pPr lvl="1"/>
            <a:r>
              <a:rPr lang="en-US" dirty="0" smtClean="0"/>
              <a:t>coherent detection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audio input (yes in past, no records) 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</a:t>
            </a:r>
            <a:endParaRPr lang="en-US" dirty="0" smtClean="0"/>
          </a:p>
          <a:p>
            <a:pPr lvl="1"/>
            <a:r>
              <a:rPr lang="en-US" dirty="0" smtClean="0"/>
              <a:t>audio output (yes in past, no records)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err="1" smtClean="0"/>
              <a:t>piezo</a:t>
            </a:r>
            <a:r>
              <a:rPr lang="en-US" dirty="0" smtClean="0"/>
              <a:t> vibration sensor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/>
          </a:p>
          <a:p>
            <a:pPr lvl="1"/>
            <a:r>
              <a:rPr lang="en-US" dirty="0" smtClean="0"/>
              <a:t>Hall sensor (magnetic)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40 kHz ultrasonic (raw)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>
              <a:solidFill>
                <a:srgbClr val="FF0000"/>
              </a:solidFill>
              <a:latin typeface="Wingdings"/>
              <a:ea typeface="Wingdings"/>
              <a:cs typeface="Wingdings"/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  <a:latin typeface="Wingdings"/>
              <a:ea typeface="Wingdings"/>
              <a:cs typeface="Wingding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Analog Out (PWM)</a:t>
            </a:r>
          </a:p>
          <a:p>
            <a:pPr lvl="1"/>
            <a:r>
              <a:rPr lang="en-US" dirty="0" smtClean="0"/>
              <a:t>LED brightness control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DC motor speed (drive; </a:t>
            </a:r>
            <a:r>
              <a:rPr lang="en-US" dirty="0" err="1" smtClean="0"/>
              <a:t>optoisolated</a:t>
            </a:r>
            <a:r>
              <a:rPr lang="en-US" dirty="0" smtClean="0"/>
              <a:t>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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wwwwwwwwwww</a:t>
            </a:r>
            <a:endParaRPr lang="en-US" dirty="0" smtClean="0"/>
          </a:p>
          <a:p>
            <a:pPr lvl="1"/>
            <a:r>
              <a:rPr lang="en-US" dirty="0" smtClean="0"/>
              <a:t>motor position (servo)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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wwwwwwwwwwwwwwww</a:t>
            </a:r>
            <a:endParaRPr lang="en-US" dirty="0" smtClean="0">
              <a:latin typeface="Wingdings"/>
              <a:ea typeface="Wingdings"/>
              <a:cs typeface="Wingdings"/>
            </a:endParaRPr>
          </a:p>
          <a:p>
            <a:pPr lvl="1"/>
            <a:r>
              <a:rPr lang="en-US" dirty="0" smtClean="0"/>
              <a:t>buzz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audio output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/>
          </a:p>
          <a:p>
            <a:pPr lvl="1"/>
            <a:r>
              <a:rPr lang="en-US" dirty="0" smtClean="0"/>
              <a:t>phone line (dial out)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pPr lvl="1"/>
            <a:r>
              <a:rPr lang="en-US" dirty="0" smtClean="0"/>
              <a:t>signal conditioning (yes in past, no records)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</a:t>
            </a:r>
            <a:endParaRPr lang="en-US" dirty="0" smtClean="0"/>
          </a:p>
          <a:p>
            <a:pPr lvl="1"/>
            <a:r>
              <a:rPr lang="en-US" dirty="0" smtClean="0"/>
              <a:t>electromagnets/coils (yes in past, no records)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High current/power (yes in past, no records)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/>
          </a:p>
          <a:p>
            <a:pPr lvl="1"/>
            <a:r>
              <a:rPr lang="en-US" dirty="0" smtClean="0"/>
              <a:t>ESC/brushless DC (no prior records)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>
              <a:latin typeface="Wingdings"/>
              <a:ea typeface="Wingdings"/>
              <a:cs typeface="Wingdings"/>
            </a:endParaRP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Components/techniques,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Serial I/O</a:t>
            </a:r>
          </a:p>
          <a:p>
            <a:pPr lvl="1"/>
            <a:r>
              <a:rPr lang="en-US" dirty="0" smtClean="0"/>
              <a:t>MIDI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C protocol</a:t>
            </a:r>
          </a:p>
          <a:p>
            <a:pPr lvl="1"/>
            <a:r>
              <a:rPr lang="en-US" dirty="0" smtClean="0"/>
              <a:t>Temperature 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</a:t>
            </a:r>
            <a:endParaRPr lang="en-US" dirty="0" smtClean="0"/>
          </a:p>
          <a:p>
            <a:pPr lvl="1"/>
            <a:r>
              <a:rPr lang="en-US" dirty="0" smtClean="0"/>
              <a:t>blood pressure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PC input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pPr lvl="1"/>
            <a:r>
              <a:rPr lang="en-US" dirty="0" smtClean="0"/>
              <a:t>Camera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/>
          </a:p>
          <a:p>
            <a:pPr lvl="1"/>
            <a:r>
              <a:rPr lang="en-US" dirty="0" smtClean="0"/>
              <a:t>Sound synthesizer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USB</a:t>
            </a:r>
          </a:p>
          <a:p>
            <a:pPr lvl="1"/>
            <a:r>
              <a:rPr lang="en-US" dirty="0" smtClean="0"/>
              <a:t>RF communications (yes in past, no records)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/>
          </a:p>
          <a:p>
            <a:r>
              <a:rPr lang="en-US" dirty="0" smtClean="0"/>
              <a:t>Parallel I/O</a:t>
            </a:r>
          </a:p>
          <a:p>
            <a:pPr lvl="1"/>
            <a:r>
              <a:rPr lang="en-US" dirty="0" smtClean="0"/>
              <a:t>Liquid Crystal Display (LCD)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wwwww</a:t>
            </a:r>
            <a:endParaRPr lang="en-US" dirty="0" smtClean="0"/>
          </a:p>
          <a:p>
            <a:pPr lvl="1"/>
            <a:r>
              <a:rPr lang="en-US" dirty="0" smtClean="0"/>
              <a:t>DAC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>
              <a:latin typeface="Wingdings"/>
              <a:ea typeface="Wingdings"/>
              <a:cs typeface="Wingdings"/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Rubric, Once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Sense some real-world quantity</a:t>
            </a:r>
          </a:p>
          <a:p>
            <a:pPr lvl="1"/>
            <a:r>
              <a:rPr lang="en-US" dirty="0" smtClean="0"/>
              <a:t>input: analog or digital</a:t>
            </a:r>
          </a:p>
          <a:p>
            <a:pPr lvl="1"/>
            <a:r>
              <a:rPr lang="en-US" dirty="0" smtClean="0"/>
              <a:t>sensor or user input (switches, keypad)</a:t>
            </a:r>
          </a:p>
          <a:p>
            <a:r>
              <a:rPr lang="en-US" dirty="0" smtClean="0"/>
              <a:t>Process the information</a:t>
            </a:r>
          </a:p>
          <a:p>
            <a:pPr lvl="1"/>
            <a:r>
              <a:rPr lang="en-US" dirty="0" smtClean="0"/>
              <a:t>code in software</a:t>
            </a:r>
          </a:p>
          <a:p>
            <a:pPr lvl="1"/>
            <a:r>
              <a:rPr lang="en-US" dirty="0" smtClean="0"/>
              <a:t>analog processing could play a role</a:t>
            </a:r>
          </a:p>
          <a:p>
            <a:r>
              <a:rPr lang="en-US" dirty="0" smtClean="0"/>
              <a:t>Do something externally</a:t>
            </a:r>
          </a:p>
          <a:p>
            <a:pPr lvl="1"/>
            <a:r>
              <a:rPr lang="en-US" dirty="0" smtClean="0"/>
              <a:t>in reaction to the input and processing</a:t>
            </a:r>
          </a:p>
          <a:p>
            <a:pPr lvl="1"/>
            <a:r>
              <a:rPr lang="en-US" dirty="0" smtClean="0"/>
              <a:t>LCD display at simple end; controlled motion on the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Components/techniques,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Timing</a:t>
            </a:r>
          </a:p>
          <a:p>
            <a:pPr lvl="1"/>
            <a:r>
              <a:rPr lang="en-US" dirty="0" smtClean="0"/>
              <a:t>RPM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pPr lvl="1"/>
            <a:r>
              <a:rPr lang="en-US" dirty="0" smtClean="0"/>
              <a:t>echo-distance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wwwwww</a:t>
            </a:r>
            <a:endParaRPr lang="en-US" dirty="0" smtClean="0"/>
          </a:p>
          <a:p>
            <a:pPr lvl="1"/>
            <a:r>
              <a:rPr lang="en-US" dirty="0" smtClean="0"/>
              <a:t>valve time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</a:t>
            </a:r>
            <a:endParaRPr lang="en-US" dirty="0" smtClean="0"/>
          </a:p>
          <a:p>
            <a:pPr lvl="1"/>
            <a:r>
              <a:rPr lang="en-US" dirty="0" smtClean="0"/>
              <a:t>data logging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r>
              <a:rPr lang="en-US" dirty="0" smtClean="0"/>
              <a:t>Time Slicing</a:t>
            </a:r>
          </a:p>
          <a:p>
            <a:pPr lvl="1"/>
            <a:r>
              <a:rPr lang="en-US" dirty="0" smtClean="0"/>
              <a:t>7-segment display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endParaRPr lang="en-US" dirty="0" smtClean="0"/>
          </a:p>
          <a:p>
            <a:pPr lvl="1"/>
            <a:r>
              <a:rPr lang="en-US" dirty="0" smtClean="0"/>
              <a:t>keypad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pPr lvl="1"/>
            <a:r>
              <a:rPr lang="en-US" dirty="0" smtClean="0"/>
              <a:t>touch-sensitive caps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pPr lvl="1"/>
            <a:r>
              <a:rPr lang="en-US" dirty="0" smtClean="0"/>
              <a:t>remotes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</a:t>
            </a:r>
            <a:endParaRPr lang="en-US" dirty="0" smtClean="0"/>
          </a:p>
          <a:p>
            <a:r>
              <a:rPr lang="en-US" dirty="0" smtClean="0"/>
              <a:t>High Current or Voltage</a:t>
            </a:r>
          </a:p>
          <a:p>
            <a:pPr lvl="1"/>
            <a:r>
              <a:rPr lang="en-US" dirty="0" smtClean="0"/>
              <a:t>kill switches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power transistors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opto</a:t>
            </a:r>
            <a:r>
              <a:rPr lang="en-US" dirty="0" smtClean="0"/>
              <a:t>-isolators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ww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Time Touring Old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8229600" cy="5533871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http://www.physics.ucsd.edu/~tmurphy/phys124/projects/projects.html</a:t>
            </a:r>
          </a:p>
          <a:p>
            <a:pPr lvl="1"/>
            <a:r>
              <a:rPr lang="en-US" dirty="0" smtClean="0"/>
              <a:t>covers </a:t>
            </a:r>
            <a:r>
              <a:rPr lang="en-US" dirty="0" err="1" smtClean="0"/>
              <a:t>Arduino</a:t>
            </a:r>
            <a:r>
              <a:rPr lang="en-US" dirty="0" smtClean="0"/>
              <a:t> revolution, starting Winter 2013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http://nnp.ucsd.edu/Phy120B/tour_121/</a:t>
            </a:r>
            <a:endParaRPr lang="en-US" dirty="0" smtClean="0"/>
          </a:p>
          <a:p>
            <a:pPr lvl="1"/>
            <a:r>
              <a:rPr lang="en-US" dirty="0" smtClean="0"/>
              <a:t>before 2013: lots of images, and brief descriptions</a:t>
            </a:r>
          </a:p>
          <a:p>
            <a:r>
              <a:rPr lang="en-US" dirty="0" smtClean="0"/>
              <a:t>Should also be past project reports to thumb through (in lab </a:t>
            </a:r>
            <a:r>
              <a:rPr lang="en-US" dirty="0" smtClean="0"/>
              <a:t>3544</a:t>
            </a:r>
            <a:r>
              <a:rPr lang="en-US" dirty="0" smtClean="0"/>
              <a:t>,</a:t>
            </a:r>
            <a:r>
              <a:rPr lang="en-US" dirty="0" smtClean="0"/>
              <a:t> shelves near front </a:t>
            </a:r>
            <a:r>
              <a:rPr lang="en-US" smtClean="0"/>
              <a:t>of room)</a:t>
            </a:r>
            <a:endParaRPr lang="en-US" dirty="0" smtClean="0"/>
          </a:p>
          <a:p>
            <a:pPr lvl="1"/>
            <a:r>
              <a:rPr lang="en-US" dirty="0" smtClean="0"/>
              <a:t>more complete descriptions and how they were done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flyer-201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9404" t="13679" r="9105" b="7282"/>
              <a:stretch>
                <a:fillRect/>
              </a:stretch>
            </p:blipFill>
          </mc:Choice>
          <mc:Fallback>
            <p:blipFill>
              <a:blip r:embed="rId3"/>
              <a:srcRect l="9404" t="13679" r="9105" b="7282"/>
              <a:stretch>
                <a:fillRect/>
              </a:stretch>
            </p:blipFill>
          </mc:Fallback>
        </mc:AlternateContent>
        <p:spPr>
          <a:xfrm>
            <a:off x="2138961" y="254026"/>
            <a:ext cx="4750355" cy="5962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projects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21" y="1330171"/>
            <a:ext cx="740664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(Student) Voting Form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 descr="vote-201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7603" t="10718" r="7086" b="38986"/>
              <a:stretch>
                <a:fillRect/>
              </a:stretch>
            </p:blipFill>
          </mc:Choice>
          <mc:Fallback>
            <p:blipFill>
              <a:blip r:embed="rId3"/>
              <a:srcRect l="7603" t="10718" r="7086" b="38986"/>
              <a:stretch>
                <a:fillRect/>
              </a:stretch>
            </p:blipFill>
          </mc:Fallback>
        </mc:AlternateContent>
        <p:spPr>
          <a:xfrm>
            <a:off x="1350211" y="1430421"/>
            <a:ext cx="6630736" cy="5058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partner</a:t>
            </a:r>
          </a:p>
          <a:p>
            <a:pPr lvl="1"/>
            <a:r>
              <a:rPr lang="en-US" dirty="0" smtClean="0"/>
              <a:t>not committed to stay in initial group</a:t>
            </a:r>
          </a:p>
          <a:p>
            <a:r>
              <a:rPr lang="en-US" dirty="0" smtClean="0"/>
              <a:t>Bat around project ideas</a:t>
            </a:r>
          </a:p>
          <a:p>
            <a:pPr lvl="1"/>
            <a:r>
              <a:rPr lang="en-US" dirty="0" smtClean="0"/>
              <a:t>useful to have several in mind, if you can</a:t>
            </a:r>
          </a:p>
          <a:p>
            <a:pPr lvl="1"/>
            <a:r>
              <a:rPr lang="en-US" dirty="0" smtClean="0"/>
              <a:t>could be based around a sensor, a technology, an action</a:t>
            </a:r>
          </a:p>
          <a:p>
            <a:pPr lvl="1"/>
            <a:r>
              <a:rPr lang="en-US" dirty="0" smtClean="0"/>
              <a:t>we’ll look at a variety of examples from the past</a:t>
            </a:r>
          </a:p>
          <a:p>
            <a:r>
              <a:rPr lang="en-US" dirty="0" smtClean="0"/>
              <a:t>Create a written, detailed proposal so that</a:t>
            </a:r>
          </a:p>
          <a:p>
            <a:pPr lvl="1"/>
            <a:r>
              <a:rPr lang="en-US" dirty="0" smtClean="0"/>
              <a:t>we can evaluate the feasibility and level-appropriateness of the project</a:t>
            </a:r>
          </a:p>
          <a:p>
            <a:pPr lvl="1"/>
            <a:r>
              <a:rPr lang="en-US" dirty="0" smtClean="0"/>
              <a:t>we can suggest expansions or reductions, easier alternatives, or come up with fallback de-scope options</a:t>
            </a:r>
          </a:p>
          <a:p>
            <a:pPr lvl="1"/>
            <a:r>
              <a:rPr lang="en-US" dirty="0" smtClean="0"/>
              <a:t>you think through what the project needs in advance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and overall concept</a:t>
            </a:r>
          </a:p>
          <a:p>
            <a:pPr lvl="1"/>
            <a:r>
              <a:rPr lang="en-US" dirty="0" smtClean="0"/>
              <a:t>the big picture: why and what</a:t>
            </a:r>
          </a:p>
          <a:p>
            <a:r>
              <a:rPr lang="en-US" dirty="0" smtClean="0"/>
              <a:t>Functional definition</a:t>
            </a:r>
          </a:p>
          <a:p>
            <a:pPr lvl="1"/>
            <a:r>
              <a:rPr lang="en-US" dirty="0" smtClean="0"/>
              <a:t>more detailed description of what the thing should do, and how it will react to all foreseeable operating states/stimuli</a:t>
            </a:r>
          </a:p>
          <a:p>
            <a:pPr lvl="1"/>
            <a:r>
              <a:rPr lang="en-US" dirty="0" smtClean="0"/>
              <a:t>when you code the behavior, it is this section that defines what you are trying to do</a:t>
            </a:r>
          </a:p>
          <a:p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what input devices are you going to use</a:t>
            </a:r>
          </a:p>
          <a:p>
            <a:pPr lvl="1"/>
            <a:r>
              <a:rPr lang="en-US" dirty="0" smtClean="0"/>
              <a:t>how do they behave and how are they to be used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Mechanical Considerations</a:t>
            </a:r>
          </a:p>
          <a:p>
            <a:pPr lvl="1"/>
            <a:r>
              <a:rPr lang="en-US" dirty="0" smtClean="0"/>
              <a:t>this is where things can get </a:t>
            </a:r>
            <a:r>
              <a:rPr lang="en-US" dirty="0" err="1" smtClean="0"/>
              <a:t>janky</a:t>
            </a:r>
            <a:endParaRPr lang="en-US" dirty="0" smtClean="0"/>
          </a:p>
          <a:p>
            <a:pPr lvl="1"/>
            <a:r>
              <a:rPr lang="en-US" dirty="0" smtClean="0"/>
              <a:t>it’s easy to wave this off as not a big issue, but can be the hardest part in getting the project to work well</a:t>
            </a:r>
          </a:p>
          <a:p>
            <a:pPr lvl="1"/>
            <a:r>
              <a:rPr lang="en-US" dirty="0" smtClean="0"/>
              <a:t>how is the device supported?</a:t>
            </a:r>
          </a:p>
          <a:p>
            <a:pPr lvl="1"/>
            <a:r>
              <a:rPr lang="en-US" dirty="0" smtClean="0"/>
              <a:t>how are elements attached?</a:t>
            </a:r>
          </a:p>
          <a:p>
            <a:pPr lvl="1"/>
            <a:r>
              <a:rPr lang="en-US" dirty="0" smtClean="0"/>
              <a:t>what custom pieces will have to be made?</a:t>
            </a:r>
          </a:p>
          <a:p>
            <a:pPr lvl="1"/>
            <a:r>
              <a:rPr lang="en-US" dirty="0" smtClean="0"/>
              <a:t>out of what material?</a:t>
            </a:r>
          </a:p>
          <a:p>
            <a:pPr lvl="1"/>
            <a:r>
              <a:rPr lang="en-US" dirty="0" smtClean="0"/>
              <a:t>do we have the necessary materials on hand?</a:t>
            </a:r>
          </a:p>
          <a:p>
            <a:r>
              <a:rPr lang="en-US" dirty="0" smtClean="0"/>
              <a:t>Electrical Considerations</a:t>
            </a:r>
          </a:p>
          <a:p>
            <a:pPr lvl="1"/>
            <a:r>
              <a:rPr lang="en-US" dirty="0" smtClean="0"/>
              <a:t>what elements are needed, and how are they hooked up?</a:t>
            </a:r>
          </a:p>
          <a:p>
            <a:pPr lvl="1"/>
            <a:r>
              <a:rPr lang="en-US" dirty="0" smtClean="0"/>
              <a:t>analog electronics needs/functions</a:t>
            </a:r>
          </a:p>
          <a:p>
            <a:pPr lvl="1"/>
            <a:r>
              <a:rPr lang="en-US" dirty="0" smtClean="0"/>
              <a:t>circuit diagram</a:t>
            </a:r>
          </a:p>
          <a:p>
            <a:pPr lvl="1"/>
            <a:r>
              <a:rPr lang="en-US" dirty="0" smtClean="0"/>
              <a:t>wiring (mechanical aspect: what wires, connectors, etc.)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what (presumably) </a:t>
            </a:r>
            <a:r>
              <a:rPr lang="en-US" dirty="0" err="1" smtClean="0"/>
              <a:t>Arduino</a:t>
            </a:r>
            <a:r>
              <a:rPr lang="en-US" dirty="0" smtClean="0"/>
              <a:t> unit?</a:t>
            </a:r>
          </a:p>
          <a:p>
            <a:pPr lvl="1"/>
            <a:r>
              <a:rPr lang="en-US" dirty="0" smtClean="0"/>
              <a:t>what pins/inputs/outputs are needed?</a:t>
            </a:r>
          </a:p>
          <a:p>
            <a:pPr lvl="1"/>
            <a:r>
              <a:rPr lang="en-US" dirty="0" smtClean="0"/>
              <a:t>what communications?</a:t>
            </a:r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how will the programming go?</a:t>
            </a:r>
          </a:p>
          <a:p>
            <a:pPr lvl="1"/>
            <a:r>
              <a:rPr lang="en-US" dirty="0" smtClean="0"/>
              <a:t>what are the tricky parts?</a:t>
            </a:r>
          </a:p>
          <a:p>
            <a:pPr lvl="1"/>
            <a:r>
              <a:rPr lang="en-US" dirty="0" smtClean="0"/>
              <a:t>what libraries might you use?</a:t>
            </a:r>
          </a:p>
          <a:p>
            <a:pPr lvl="1"/>
            <a:r>
              <a:rPr lang="en-US" dirty="0" smtClean="0"/>
              <a:t>what new capabilities do you need to explore?</a:t>
            </a:r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how easy is it to test performance in the lab?</a:t>
            </a:r>
          </a:p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flame, sharp objects, high velocity, high voltage, chemicals, etc.</a:t>
            </a:r>
          </a:p>
          <a:p>
            <a:pPr lvl="1"/>
            <a:r>
              <a:rPr lang="en-US" dirty="0" smtClean="0"/>
              <a:t>how will you manage safety if these things are involved?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3814</TotalTime>
  <Words>1546</Words>
  <Application>Microsoft Macintosh PowerPoint</Application>
  <PresentationFormat>On-screen Show (4:3)</PresentationFormat>
  <Paragraphs>238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Physics 124: Lecture 6</vt:lpstr>
      <vt:lpstr>The Rubric, Once Again</vt:lpstr>
      <vt:lpstr>Slide 3</vt:lpstr>
      <vt:lpstr>2014 projects</vt:lpstr>
      <vt:lpstr>Example (Student) Voting Form</vt:lpstr>
      <vt:lpstr>Getting Ready</vt:lpstr>
      <vt:lpstr>Proposal Contents</vt:lpstr>
      <vt:lpstr>Proposal, Continued</vt:lpstr>
      <vt:lpstr>Proposal, continued</vt:lpstr>
      <vt:lpstr>Proposal, continued</vt:lpstr>
      <vt:lpstr>Proposal, continued</vt:lpstr>
      <vt:lpstr>A Template Proposal</vt:lpstr>
      <vt:lpstr>Due Dates</vt:lpstr>
      <vt:lpstr>Equipment Needs</vt:lpstr>
      <vt:lpstr>Work Shop</vt:lpstr>
      <vt:lpstr>List of previously used devices/techniques</vt:lpstr>
      <vt:lpstr>Components, continued</vt:lpstr>
      <vt:lpstr>Components, continued</vt:lpstr>
      <vt:lpstr>Components/techniques, continued</vt:lpstr>
      <vt:lpstr>Components/techniques, continued</vt:lpstr>
      <vt:lpstr>Some Time Touring Old Projects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90</cp:revision>
  <cp:lastPrinted>2015-01-23T18:45:24Z</cp:lastPrinted>
  <dcterms:created xsi:type="dcterms:W3CDTF">2016-01-20T00:46:28Z</dcterms:created>
  <dcterms:modified xsi:type="dcterms:W3CDTF">2016-01-20T00:48:52Z</dcterms:modified>
</cp:coreProperties>
</file>