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7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2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71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15236-2038-BD42-A9E1-FF5CC1E578FA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A7137-E26D-3F4D-A5C5-EF2884821F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D16EF-D470-6F44-B276-E47F132BB0F9}" type="datetimeFigureOut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462D2-D825-5840-BB92-6570317801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17A12-4C6F-0442-8D32-344B0E59AD53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C89BD-A697-FF4B-B9AB-0FD0FDE51EBF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F88AA-014D-984E-BF57-430E6CCA4E69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E774D-06F7-124A-B9A8-A40629FDFC00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D0026-EE19-DF42-9145-00684A64A767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5095-7640-AC42-AE00-2B63CDED1118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5831A-D508-A74A-85FF-97DE4ABCF152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D787A-3F08-CF42-AD68-E2C1BF33EC2D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C4B06-7BED-074E-A352-F8C4F3E71CA5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BF625-0A91-7747-9769-7DA912E7F24F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0CC2B-02A1-A748-964B-7DC4A968791D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023"/>
            <a:ext cx="8229600" cy="729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55524"/>
            <a:ext cx="8229600" cy="5533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445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329-8B25-E340-BFA2-0F2374684740}" type="datetime1">
              <a:rPr lang="en-US" smtClean="0"/>
              <a:pPr/>
              <a:t>1/4/16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939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0240" y="648939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3550-D9B4-9F44-8573-7FCEF43B0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Physics 124: 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Topics and Techniques for Week 1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79790"/>
            <a:ext cx="8229600" cy="21096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tens of milliseconds timescale, a switch can actually go through any number of transitions</a:t>
            </a:r>
          </a:p>
          <a:p>
            <a:r>
              <a:rPr lang="en-US" dirty="0" smtClean="0"/>
              <a:t>Each time will look completely different</a:t>
            </a:r>
          </a:p>
          <a:p>
            <a:r>
              <a:rPr lang="en-US" dirty="0" smtClean="0"/>
              <a:t>Idea is to catch first transition, then hold off until you’re sure things have settled 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Picture 6" descr="switch-bounce-black-panel-mou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1662" y="798286"/>
            <a:ext cx="6242512" cy="34138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24092" y="997761"/>
            <a:ext cx="20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err="1" smtClean="0"/>
              <a:t>softsolder.com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Delay Can Save the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fast microprocessor looking for switch transitions can catch all these bounces, as if you had pressed the button many times in fast succession</a:t>
            </a:r>
          </a:p>
          <a:p>
            <a:pPr lvl="1"/>
            <a:r>
              <a:rPr lang="en-US" dirty="0" smtClean="0"/>
              <a:t>this is seldom the behavior we want</a:t>
            </a:r>
          </a:p>
          <a:p>
            <a:r>
              <a:rPr lang="en-US" dirty="0" smtClean="0"/>
              <a:t>Inserting a delay gives the physical switch time to settle out</a:t>
            </a:r>
          </a:p>
          <a:p>
            <a:pPr lvl="1"/>
            <a:r>
              <a:rPr lang="en-US" dirty="0" smtClean="0"/>
              <a:t>something like 50−100 ms is usually good; faster than you can intentionally press twice (see </a:t>
            </a:r>
            <a:r>
              <a:rPr lang="en-US" dirty="0" err="1" smtClean="0"/>
              <a:t>dt_pair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Often use hardware solution too, with flip-flops</a:t>
            </a:r>
          </a:p>
          <a:p>
            <a:pPr lvl="1"/>
            <a:r>
              <a:rPr lang="en-US" dirty="0" smtClean="0"/>
              <a:t>lock in first edge</a:t>
            </a:r>
          </a:p>
          <a:p>
            <a:r>
              <a:rPr lang="en-US" dirty="0" smtClean="0"/>
              <a:t>Will also be relevant when we get to interrupts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Through Complex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dimmer exercise, it’s tough to keep track of the states</a:t>
            </a:r>
          </a:p>
          <a:p>
            <a:r>
              <a:rPr lang="en-US" dirty="0" smtClean="0"/>
              <a:t>Tendency to want to grasp entire scheme at once</a:t>
            </a:r>
          </a:p>
          <a:p>
            <a:r>
              <a:rPr lang="en-US" dirty="0" smtClean="0"/>
              <a:t>Brains don’t often work that way</a:t>
            </a:r>
          </a:p>
          <a:p>
            <a:pPr lvl="1"/>
            <a:r>
              <a:rPr lang="en-US" dirty="0" smtClean="0"/>
              <a:t>break it down to</a:t>
            </a:r>
            <a:r>
              <a:rPr lang="en-US" dirty="0" smtClean="0"/>
              <a:t> pieces </a:t>
            </a:r>
            <a:r>
              <a:rPr lang="en-US" dirty="0" smtClean="0"/>
              <a:t>you </a:t>
            </a:r>
            <a:r>
              <a:rPr lang="en-US" dirty="0" smtClean="0"/>
              <a:t>understand: </a:t>
            </a:r>
            <a:r>
              <a:rPr lang="en-US" dirty="0" smtClean="0">
                <a:solidFill>
                  <a:srgbClr val="FF0000"/>
                </a:solidFill>
              </a:rPr>
              <a:t>divide &amp; conquer</a:t>
            </a:r>
          </a:p>
          <a:p>
            <a:pPr lvl="1"/>
            <a:r>
              <a:rPr lang="en-US" dirty="0" smtClean="0"/>
              <a:t>ask yourself questions </a:t>
            </a:r>
            <a:r>
              <a:rPr lang="en-US" i="1" dirty="0" smtClean="0"/>
              <a:t>throughout the process</a:t>
            </a:r>
          </a:p>
          <a:p>
            <a:pPr lvl="2"/>
            <a:r>
              <a:rPr lang="en-US" dirty="0" smtClean="0"/>
              <a:t>Do I just need to know the state of the button, or catch change?</a:t>
            </a:r>
          </a:p>
          <a:p>
            <a:pPr lvl="2"/>
            <a:r>
              <a:rPr lang="en-US" dirty="0" smtClean="0"/>
              <a:t>If catching a change, what am I comparing against?</a:t>
            </a:r>
          </a:p>
          <a:p>
            <a:pPr lvl="2"/>
            <a:r>
              <a:rPr lang="en-US" dirty="0" smtClean="0"/>
              <a:t>Do I need a variable to keep track of a previous state?</a:t>
            </a:r>
          </a:p>
          <a:p>
            <a:pPr lvl="2"/>
            <a:r>
              <a:rPr lang="en-US" dirty="0" smtClean="0"/>
              <a:t>If so, when do I store the “old” value?</a:t>
            </a:r>
          </a:p>
          <a:p>
            <a:pPr lvl="2"/>
            <a:r>
              <a:rPr lang="en-US" dirty="0" smtClean="0"/>
              <a:t>If the button has just been pressed, what should I do?</a:t>
            </a:r>
          </a:p>
          <a:p>
            <a:pPr lvl="2"/>
            <a:r>
              <a:rPr lang="en-US" dirty="0" smtClean="0"/>
              <a:t>Does the answer depend on the LED state?</a:t>
            </a:r>
          </a:p>
          <a:p>
            <a:pPr lvl="2"/>
            <a:r>
              <a:rPr lang="en-US" dirty="0" smtClean="0"/>
              <a:t>Then do I need a variable to track this?  (and the list goes on!)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Analog to Digital Conversion (ADC)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Computers are digital, while the physical world is analog</a:t>
            </a:r>
          </a:p>
          <a:p>
            <a:r>
              <a:rPr lang="en-US" dirty="0" smtClean="0"/>
              <a:t>Converting voltage (analog value expressed electrically) into a digital number is a fundamental task in computer/world interface</a:t>
            </a:r>
          </a:p>
          <a:p>
            <a:r>
              <a:rPr lang="en-US" dirty="0" smtClean="0"/>
              <a:t>Internally, the processor is doing a “guess and check” approach from most significant bit (MSB) to LSB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Uno has six analog inputs, turning each into a 10-bit number, 0..1023</a:t>
            </a:r>
          </a:p>
          <a:p>
            <a:pPr lvl="1"/>
            <a:r>
              <a:rPr lang="en-US" dirty="0" smtClean="0"/>
              <a:t>measure 0−5 V range to 0.1%, or 5 mV precision</a:t>
            </a:r>
          </a:p>
          <a:p>
            <a:r>
              <a:rPr lang="en-US" dirty="0" smtClean="0"/>
              <a:t>This is your key portal into using sensors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Assignments/Announcements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week exercises due Tue/Wed, 1-11/12 by 2PM</a:t>
            </a:r>
          </a:p>
          <a:p>
            <a:pPr lvl="1"/>
            <a:r>
              <a:rPr lang="en-US" dirty="0" smtClean="0"/>
              <a:t>depends on whether you are in Tue or Wed lab session</a:t>
            </a:r>
          </a:p>
          <a:p>
            <a:pPr lvl="1"/>
            <a:r>
              <a:rPr lang="en-US" dirty="0" smtClean="0"/>
              <a:t>can drop in slot on TA room in back of MHA 3544</a:t>
            </a:r>
          </a:p>
          <a:p>
            <a:pPr lvl="1"/>
            <a:r>
              <a:rPr lang="en-US" dirty="0" smtClean="0"/>
              <a:t>expect code printout (can be common to group), and some paragraphs </a:t>
            </a:r>
            <a:r>
              <a:rPr lang="en-US" i="1" dirty="0" smtClean="0"/>
              <a:t>from each group member</a:t>
            </a:r>
            <a:r>
              <a:rPr lang="en-US" dirty="0" smtClean="0"/>
              <a:t> as to contribution: how do we know you did something and </a:t>
            </a:r>
            <a:r>
              <a:rPr lang="en-US" i="1" dirty="0" smtClean="0"/>
              <a:t>learned</a:t>
            </a:r>
            <a:r>
              <a:rPr lang="en-US" dirty="0" smtClean="0"/>
              <a:t>?</a:t>
            </a:r>
          </a:p>
          <a:p>
            <a:r>
              <a:rPr lang="en-US" dirty="0" smtClean="0"/>
              <a:t>TA office hours:</a:t>
            </a:r>
          </a:p>
          <a:p>
            <a:pPr lvl="1"/>
            <a:r>
              <a:rPr lang="en-US" dirty="0" smtClean="0"/>
              <a:t>Clayton M 3-4 PM; </a:t>
            </a:r>
            <a:r>
              <a:rPr lang="en-US" dirty="0" err="1" smtClean="0"/>
              <a:t>Tu</a:t>
            </a:r>
            <a:r>
              <a:rPr lang="en-US" dirty="0" smtClean="0"/>
              <a:t> 1-2 PM</a:t>
            </a:r>
          </a:p>
          <a:p>
            <a:pPr lvl="1"/>
            <a:r>
              <a:rPr lang="en-US" dirty="0" smtClean="0"/>
              <a:t>Paul F 2-3 PM; M 2-3 PM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 Lab has 4 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Blinking an LED in a Morse Code pattern</a:t>
            </a:r>
          </a:p>
          <a:p>
            <a:r>
              <a:rPr lang="en-US" dirty="0" smtClean="0"/>
              <a:t>Modulating LED brightness via PWM</a:t>
            </a:r>
          </a:p>
          <a:p>
            <a:r>
              <a:rPr lang="en-US" dirty="0" smtClean="0"/>
              <a:t>Using a switch to toggle LED and set brightness</a:t>
            </a:r>
          </a:p>
          <a:p>
            <a:r>
              <a:rPr lang="en-US" dirty="0" smtClean="0"/>
              <a:t>Analog input, reading a photocell </a:t>
            </a:r>
          </a:p>
          <a:p>
            <a:pPr lvl="1"/>
            <a:r>
              <a:rPr lang="en-US" dirty="0" smtClean="0"/>
              <a:t>and possibly doing something about it</a:t>
            </a:r>
          </a:p>
          <a:p>
            <a:endParaRPr lang="en-US" dirty="0" smtClean="0"/>
          </a:p>
          <a:p>
            <a:r>
              <a:rPr lang="en-US" dirty="0" smtClean="0"/>
              <a:t>Note that the last two constitute miniature versions of the final project</a:t>
            </a:r>
          </a:p>
          <a:p>
            <a:pPr lvl="1"/>
            <a:r>
              <a:rPr lang="en-US" dirty="0" smtClean="0"/>
              <a:t>sense something in the real world; make some decisions accordingly; manipulate something in the real world in response</a:t>
            </a:r>
          </a:p>
          <a:p>
            <a:r>
              <a:rPr lang="en-US" dirty="0" smtClean="0"/>
              <a:t>These tasks largely follow from the </a:t>
            </a:r>
            <a:r>
              <a:rPr lang="en-US" i="1" dirty="0" smtClean="0"/>
              <a:t>Getting Started</a:t>
            </a:r>
            <a:r>
              <a:rPr lang="en-US" dirty="0" smtClean="0"/>
              <a:t> book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LED hookup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30737"/>
            <a:ext cx="4038600" cy="49954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output of </a:t>
            </a:r>
            <a:r>
              <a:rPr lang="en-US" dirty="0" err="1" smtClean="0"/>
              <a:t>Arduino</a:t>
            </a:r>
            <a:r>
              <a:rPr lang="en-US" dirty="0" smtClean="0"/>
              <a:t> digital I/O pins will be either 0 or 5 volts</a:t>
            </a:r>
          </a:p>
          <a:p>
            <a:r>
              <a:rPr lang="en-US" dirty="0" smtClean="0"/>
              <a:t>An LED has a diode-like I-V curve</a:t>
            </a:r>
          </a:p>
          <a:p>
            <a:r>
              <a:rPr lang="en-US" dirty="0" smtClean="0"/>
              <a:t>Can’t just put 5 V across</a:t>
            </a:r>
          </a:p>
          <a:p>
            <a:pPr lvl="1"/>
            <a:r>
              <a:rPr lang="en-US" dirty="0" smtClean="0"/>
              <a:t>it’ll blow, unless current is limited</a:t>
            </a:r>
          </a:p>
          <a:p>
            <a:r>
              <a:rPr lang="en-US" dirty="0" smtClean="0"/>
              <a:t>Put resistor in series, so ~2.5 V drop across each</a:t>
            </a:r>
          </a:p>
          <a:p>
            <a:pPr lvl="1"/>
            <a:r>
              <a:rPr lang="en-US" dirty="0" smtClean="0"/>
              <a:t>250 </a:t>
            </a:r>
            <a:r>
              <a:rPr lang="en-US" dirty="0" smtClean="0">
                <a:latin typeface="Symbol" charset="2"/>
                <a:cs typeface="Symbol" charset="2"/>
              </a:rPr>
              <a:t>W</a:t>
            </a:r>
            <a:r>
              <a:rPr lang="en-US" dirty="0" smtClean="0"/>
              <a:t> would mean 10 </a:t>
            </a:r>
            <a:r>
              <a:rPr lang="en-US" dirty="0" err="1" smtClean="0"/>
              <a:t>mA</a:t>
            </a:r>
            <a:endParaRPr lang="en-US" dirty="0" smtClean="0"/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mA</a:t>
            </a:r>
            <a:r>
              <a:rPr lang="en-US" dirty="0" smtClean="0"/>
              <a:t> is pretty bright</a:t>
            </a:r>
          </a:p>
        </p:txBody>
      </p:sp>
      <p:pic>
        <p:nvPicPr>
          <p:cNvPr id="8" name="Content Placeholder 7" descr="LED-Voltage-Divider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101094" r="-101094"/>
          <a:stretch>
            <a:fillRect/>
          </a:stretch>
        </p:blipFill>
        <p:spPr>
          <a:xfrm>
            <a:off x="5591799" y="4302926"/>
            <a:ext cx="2191999" cy="24565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iv-l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8626" y="927866"/>
            <a:ext cx="4389706" cy="3292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Blink Function (Subroutine)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complex blink patterns, it pays to consolidate blink operation into a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 call with, e.g., </a:t>
            </a:r>
            <a:r>
              <a:rPr lang="en-US" sz="2595" dirty="0" smtClean="0">
                <a:solidFill>
                  <a:srgbClr val="008000"/>
                </a:solidFill>
                <a:latin typeface="Courier"/>
                <a:cs typeface="Courier"/>
              </a:rPr>
              <a:t>blink(600,300)</a:t>
            </a:r>
            <a:endParaRPr lang="en-US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dirty="0" smtClean="0"/>
              <a:t>Note function definition expects two integer arguments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LED </a:t>
            </a:r>
            <a:r>
              <a:rPr lang="en-US" dirty="0" smtClean="0"/>
              <a:t>is assumed to be global variable (defined outside of loop)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07093" y="1775239"/>
            <a:ext cx="738781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blink(int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ontime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int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offtime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// turns on LED (externally defined) for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ontime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ms</a:t>
            </a:r>
          </a:p>
          <a:p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 // then off for </a:t>
            </a:r>
            <a:r>
              <a:rPr lang="en-US" dirty="0" err="1" smtClean="0">
                <a:solidFill>
                  <a:srgbClr val="3366FF"/>
                </a:solidFill>
                <a:latin typeface="Courier"/>
                <a:cs typeface="Courier"/>
              </a:rPr>
              <a:t>offtime</a:t>
            </a:r>
            <a:r>
              <a:rPr lang="en-US" dirty="0" smtClean="0">
                <a:solidFill>
                  <a:srgbClr val="3366FF"/>
                </a:solidFill>
                <a:latin typeface="Courier"/>
                <a:cs typeface="Courier"/>
              </a:rPr>
              <a:t> ms before returning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HIGH);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delay(ontime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digitalWrite(LED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, LOW);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delay(offtime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Blink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something like Morse Code, could imagine building functions on functions, like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use of </a:t>
            </a:r>
            <a:r>
              <a:rPr lang="en-US" sz="2400" dirty="0" smtClean="0">
                <a:solidFill>
                  <a:srgbClr val="008000"/>
                </a:solidFill>
                <a:latin typeface="Courier"/>
                <a:cs typeface="Courier"/>
              </a:rPr>
              <a:t>#define </a:t>
            </a:r>
            <a:r>
              <a:rPr lang="en-US" dirty="0" smtClean="0"/>
              <a:t>to specify duration of dot</a:t>
            </a:r>
          </a:p>
          <a:p>
            <a:pPr lvl="1"/>
            <a:r>
              <a:rPr lang="en-US" dirty="0" smtClean="0"/>
              <a:t>and therefore overall cadence: change in one place!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68235" y="1958011"/>
            <a:ext cx="550954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#define DOTDUR 200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dot()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dot, plus gap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blink(DOTDUR,DOTDUR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dash()		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dash, plus gap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blink(3*DOTDUR,DOTDUR);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letterspace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aim for gap of 3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delay(2*DOTDUR); }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already have one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wordspace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	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aim for gap of 7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delay(4*DOTDUR); }	</a:t>
            </a:r>
            <a:r>
              <a:rPr lang="en-US" sz="1600" dirty="0" smtClean="0">
                <a:solidFill>
                  <a:srgbClr val="3366FF"/>
                </a:solidFill>
                <a:latin typeface="Courier"/>
                <a:cs typeface="Courier"/>
              </a:rPr>
              <a:t>// already have three</a:t>
            </a:r>
            <a:endParaRPr lang="en-US" sz="1600" dirty="0">
              <a:solidFill>
                <a:srgbClr val="3366FF"/>
              </a:solidFill>
              <a:latin typeface="Courier"/>
              <a:cs typeface="Courier"/>
            </a:endParaRPr>
          </a:p>
        </p:txBody>
      </p:sp>
      <p:pic>
        <p:nvPicPr>
          <p:cNvPr id="8" name="Picture 7" descr="International_Morse_Code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0165" y="1439409"/>
            <a:ext cx="2800350" cy="3609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Morse,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perhaps letter functions: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could then spell out a word pretty easily like: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Once you have a library of all the letters, it would be very simple to blink out anything you wanted</a:t>
            </a:r>
          </a:p>
          <a:p>
            <a:pPr lvl="1"/>
            <a:r>
              <a:rPr lang="en-US" dirty="0" smtClean="0"/>
              <a:t>could even cleverly Morse-out string</a:t>
            </a:r>
            <a:r>
              <a:rPr lang="en-US" smtClean="0"/>
              <a:t>, like “HELLO”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58929" y="3675774"/>
            <a:ext cx="18469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morse_s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morse_o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morse_s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</a:p>
          <a:p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wordspace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();</a:t>
            </a:r>
            <a:endParaRPr lang="en-US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3587" y="1623660"/>
            <a:ext cx="535615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morse_s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dot(); dot(); dot();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letterspace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 }</a:t>
            </a:r>
          </a:p>
          <a:p>
            <a:endParaRPr lang="en-US" sz="1600" dirty="0" smtClean="0">
              <a:solidFill>
                <a:srgbClr val="008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void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morse_o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{ dash(); dash(); dash(); </a:t>
            </a:r>
            <a:r>
              <a:rPr lang="en-US" sz="1600" dirty="0" err="1" smtClean="0">
                <a:solidFill>
                  <a:srgbClr val="008000"/>
                </a:solidFill>
                <a:latin typeface="Courier"/>
                <a:cs typeface="Courier"/>
              </a:rPr>
              <a:t>letterspace</a:t>
            </a:r>
            <a:r>
              <a:rPr lang="en-US" sz="1600" dirty="0" smtClean="0">
                <a:solidFill>
                  <a:srgbClr val="008000"/>
                </a:solidFill>
                <a:latin typeface="Courier"/>
                <a:cs typeface="Courier"/>
              </a:rPr>
              <a:t>(); }</a:t>
            </a:r>
            <a:endParaRPr lang="en-US" sz="1600" dirty="0">
              <a:solidFill>
                <a:srgbClr val="0080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Pulse Width Modulation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“poor man’s” analog output can be synthesized out of a digital (0−5 V) signal by pulsing at variable </a:t>
            </a:r>
            <a:r>
              <a:rPr lang="en-US" i="1" dirty="0" smtClean="0"/>
              <a:t>duty cycle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time average</a:t>
            </a:r>
            <a:r>
              <a:rPr lang="en-US" dirty="0" smtClean="0"/>
              <a:t> voltage can then be anything between 0 and 5 V</a:t>
            </a:r>
          </a:p>
          <a:p>
            <a:r>
              <a:rPr lang="en-US" dirty="0" err="1" smtClean="0"/>
              <a:t>Arduino</a:t>
            </a:r>
            <a:r>
              <a:rPr lang="en-US" dirty="0" smtClean="0"/>
              <a:t> provides </a:t>
            </a:r>
            <a:r>
              <a:rPr lang="en-US" sz="2400" dirty="0" err="1" smtClean="0">
                <a:solidFill>
                  <a:srgbClr val="008000"/>
                </a:solidFill>
                <a:latin typeface="Courier"/>
                <a:cs typeface="Courier"/>
              </a:rPr>
              <a:t>analogWrite</a:t>
            </a:r>
            <a:r>
              <a:rPr lang="en-US" dirty="0" err="1" smtClean="0"/>
              <a:t>(</a:t>
            </a:r>
            <a:r>
              <a:rPr lang="en-US" i="1" dirty="0" err="1" smtClean="0"/>
              <a:t>pin</a:t>
            </a:r>
            <a:r>
              <a:rPr lang="en-US" dirty="0" smtClean="0"/>
              <a:t>, </a:t>
            </a:r>
            <a:r>
              <a:rPr lang="en-US" i="1" dirty="0" smtClean="0"/>
              <a:t>value</a:t>
            </a:r>
            <a:r>
              <a:rPr lang="en-US" dirty="0" smtClean="0"/>
              <a:t>), valid for 6 of the 14 digital I/O pins on the Uno</a:t>
            </a:r>
          </a:p>
          <a:p>
            <a:pPr lvl="1"/>
            <a:r>
              <a:rPr lang="en-US" i="1" dirty="0" smtClean="0"/>
              <a:t>value </a:t>
            </a:r>
            <a:r>
              <a:rPr lang="en-US" dirty="0" smtClean="0"/>
              <a:t>is a number from 0 to 255 (one byte)</a:t>
            </a:r>
          </a:p>
          <a:p>
            <a:r>
              <a:rPr lang="en-US" dirty="0" smtClean="0"/>
              <a:t>For controlling LED brightness, the fraction of time in the ON state determines perceived brightness</a:t>
            </a:r>
          </a:p>
          <a:p>
            <a:r>
              <a:rPr lang="en-US" dirty="0" smtClean="0"/>
              <a:t>For other applications, may want capacitor to average (smooth) out the frenzied pulse sequence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PWM, Visually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798286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right, pulse period denoted by green markers</a:t>
            </a:r>
          </a:p>
          <a:p>
            <a:r>
              <a:rPr lang="en-US" dirty="0" smtClean="0"/>
              <a:t>Can go from always LOW (0% duty cycle) to always HIGH (100% duty cycle)</a:t>
            </a:r>
          </a:p>
          <a:p>
            <a:pPr lvl="1"/>
            <a:r>
              <a:rPr lang="en-US" dirty="0" smtClean="0"/>
              <a:t>or anything in between, in 255 steps</a:t>
            </a:r>
          </a:p>
          <a:p>
            <a:r>
              <a:rPr lang="en-US" dirty="0" smtClean="0"/>
              <a:t>Can change period, if needed</a:t>
            </a:r>
          </a:p>
          <a:p>
            <a:pPr lvl="1"/>
            <a:r>
              <a:rPr lang="en-US" dirty="0" smtClean="0"/>
              <a:t>though only among limited selection of options</a:t>
            </a:r>
            <a:endParaRPr lang="en-US" dirty="0"/>
          </a:p>
        </p:txBody>
      </p:sp>
      <p:pic>
        <p:nvPicPr>
          <p:cNvPr id="9" name="Content Placeholder 8" descr="pwm.gif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172" b="-1172"/>
          <a:stretch>
            <a:fillRect/>
          </a:stretch>
        </p:blipFill>
        <p:spPr>
          <a:xfrm>
            <a:off x="4648200" y="798286"/>
            <a:ext cx="4038600" cy="452596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" name="Picture 9" descr="CRLowPass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289" y="5270195"/>
            <a:ext cx="2133600" cy="1219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36876" y="6485188"/>
            <a:ext cx="300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pass filter can smooth 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Switches &amp; </a:t>
            </a:r>
            <a:r>
              <a:rPr lang="en-US" dirty="0" err="1" smtClean="0"/>
              <a:t>Debouncing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5524"/>
            <a:ext cx="6483040" cy="553387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Switches come in a dizzying variety</a:t>
            </a:r>
          </a:p>
          <a:p>
            <a:pPr lvl="1"/>
            <a:r>
              <a:rPr lang="en-US" dirty="0" smtClean="0"/>
              <a:t>normally open (NO), normally closed (NC)</a:t>
            </a:r>
          </a:p>
          <a:p>
            <a:pPr lvl="2"/>
            <a:r>
              <a:rPr lang="en-US" dirty="0" smtClean="0"/>
              <a:t>applies to single throw, typically</a:t>
            </a:r>
          </a:p>
          <a:p>
            <a:pPr lvl="1"/>
            <a:r>
              <a:rPr lang="en-US" dirty="0" smtClean="0"/>
              <a:t>single pole (SP), double pole (DP), etc.</a:t>
            </a:r>
          </a:p>
          <a:p>
            <a:pPr lvl="2"/>
            <a:r>
              <a:rPr lang="en-US" dirty="0" smtClean="0"/>
              <a:t>how many inputs to the switch</a:t>
            </a:r>
          </a:p>
          <a:p>
            <a:pPr lvl="1"/>
            <a:r>
              <a:rPr lang="en-US" dirty="0" smtClean="0"/>
              <a:t>single throw (ST), double throw (DT), etc.</a:t>
            </a:r>
          </a:p>
          <a:p>
            <a:pPr lvl="2"/>
            <a:r>
              <a:rPr lang="en-US" dirty="0" smtClean="0"/>
              <a:t>how many contacts each input may make</a:t>
            </a:r>
          </a:p>
          <a:p>
            <a:pPr lvl="2"/>
            <a:r>
              <a:rPr lang="en-US" dirty="0" smtClean="0"/>
              <a:t>DT can also come in CO variety: center open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kit button is NO, SPST</a:t>
            </a:r>
          </a:p>
          <a:p>
            <a:pPr lvl="1"/>
            <a:r>
              <a:rPr lang="en-US" dirty="0" smtClean="0"/>
              <a:t>it is normally open, one input (shared two pins), one output (shared two pins)</a:t>
            </a:r>
          </a:p>
          <a:p>
            <a:r>
              <a:rPr lang="en-US" dirty="0" smtClean="0"/>
              <a:t>But switches are not as simple as you think</a:t>
            </a:r>
          </a:p>
          <a:p>
            <a:pPr lvl="1"/>
            <a:r>
              <a:rPr lang="en-US" dirty="0" smtClean="0"/>
              <a:t>transition from open to closed can be erratic, random, fast oscillation, bouncing many times between states before settling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124: Lecture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3550-D9B4-9F44-8573-7FCEF43B05D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SPST-Switch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6800" y="771374"/>
            <a:ext cx="1270000" cy="368300"/>
          </a:xfrm>
          <a:prstGeom prst="rect">
            <a:avLst/>
          </a:prstGeom>
        </p:spPr>
      </p:pic>
      <p:pic>
        <p:nvPicPr>
          <p:cNvPr id="7" name="Picture 6" descr="SPDT-Switch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6800" y="1398884"/>
            <a:ext cx="1270000" cy="609600"/>
          </a:xfrm>
          <a:prstGeom prst="rect">
            <a:avLst/>
          </a:prstGeom>
        </p:spPr>
      </p:pic>
      <p:pic>
        <p:nvPicPr>
          <p:cNvPr id="8" name="Picture 7" descr="DPST-symbol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6800" y="2184874"/>
            <a:ext cx="1270000" cy="1028700"/>
          </a:xfrm>
          <a:prstGeom prst="rect">
            <a:avLst/>
          </a:prstGeom>
        </p:spPr>
      </p:pic>
      <p:pic>
        <p:nvPicPr>
          <p:cNvPr id="9" name="Picture 8" descr="DPDT-symbol.svg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16800" y="3429000"/>
            <a:ext cx="1270000" cy="1612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851328" y="828682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SPST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19842" y="1486444"/>
            <a:ext cx="661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SPDT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12856" y="2545901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DPST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780779" y="4036066"/>
            <a:ext cx="697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DPDT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970944" y="5448791"/>
            <a:ext cx="111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rgbClr val="3366FF"/>
                </a:solidFill>
              </a:rPr>
              <a:t>input side</a:t>
            </a:r>
            <a:endParaRPr lang="en-US" dirty="0">
              <a:solidFill>
                <a:srgbClr val="3366FF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8385543" y="5147534"/>
            <a:ext cx="602514" cy="1588"/>
          </a:xfrm>
          <a:prstGeom prst="straightConnector1">
            <a:avLst/>
          </a:prstGeom>
          <a:ln>
            <a:solidFill>
              <a:srgbClr val="3366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10440</TotalTime>
  <Words>1397</Words>
  <Application>Microsoft Macintosh PowerPoint</Application>
  <PresentationFormat>On-screen Show (4:3)</PresentationFormat>
  <Paragraphs>183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Physics 124: Lecture 2</vt:lpstr>
      <vt:lpstr>Week 1 Lab has 4 Exercises</vt:lpstr>
      <vt:lpstr>LED hookup</vt:lpstr>
      <vt:lpstr>Blink Function (Subroutine)</vt:lpstr>
      <vt:lpstr>Blink Constructs</vt:lpstr>
      <vt:lpstr>Morse, continued</vt:lpstr>
      <vt:lpstr>Pulse Width Modulation</vt:lpstr>
      <vt:lpstr>PWM, Visually</vt:lpstr>
      <vt:lpstr>Switches &amp; Debouncing</vt:lpstr>
      <vt:lpstr>Typical Bounce</vt:lpstr>
      <vt:lpstr>Delay Can Save the Day</vt:lpstr>
      <vt:lpstr>Thinking Through Complex Logic</vt:lpstr>
      <vt:lpstr>Analog to Digital Conversion (ADC)</vt:lpstr>
      <vt:lpstr>Assignments/Announcements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 UCSD</dc:creator>
  <cp:lastModifiedBy>Tom Murphy</cp:lastModifiedBy>
  <cp:revision>48</cp:revision>
  <cp:lastPrinted>2016-01-04T23:17:17Z</cp:lastPrinted>
  <dcterms:created xsi:type="dcterms:W3CDTF">2016-01-04T23:16:19Z</dcterms:created>
  <dcterms:modified xsi:type="dcterms:W3CDTF">2016-01-06T18:06:18Z</dcterms:modified>
</cp:coreProperties>
</file>