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1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6" r:id="rId19"/>
    <p:sldId id="272" r:id="rId20"/>
    <p:sldId id="275" r:id="rId21"/>
    <p:sldId id="278" r:id="rId22"/>
    <p:sldId id="279" r:id="rId23"/>
    <p:sldId id="277" r:id="rId24"/>
    <p:sldId id="26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2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15236-2038-BD42-A9E1-FF5CC1E578FA}" type="datetimeFigureOut">
              <a:rPr lang="en-US" smtClean="0"/>
              <a:pPr/>
              <a:t>1/4/16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A7137-E26D-3F4D-A5C5-EF2884821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D16EF-D470-6F44-B276-E47F132BB0F9}" type="datetimeFigureOut">
              <a:rPr lang="en-US" smtClean="0"/>
              <a:pPr/>
              <a:t>1/4/16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462D2-D825-5840-BB92-657031780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C-Programming, Part 2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Lecture 13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E1E91A-0A79-8F4A-9D43-BA50073BDF11}" type="slidenum">
              <a:rPr lang="en-US"/>
              <a:pPr/>
              <a:t>20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462D2-D825-5840-BB92-65703178015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D6879-836B-8344-BAF4-E3D6909A6B66}" type="datetime1">
              <a:rPr lang="en-US" smtClean="0"/>
              <a:pPr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4956-46BA-4E44-8E31-F35C104D9515}" type="datetime1">
              <a:rPr lang="en-US" smtClean="0"/>
              <a:pPr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08A0-C316-0A4F-8699-44274FA848F3}" type="datetime1">
              <a:rPr lang="en-US" smtClean="0"/>
              <a:pPr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8E7A-FF2D-974F-949A-71C2A52E2427}" type="datetime1">
              <a:rPr lang="en-US" smtClean="0"/>
              <a:pPr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E836-0EE7-C748-B060-F4D49C38FDB9}" type="datetime1">
              <a:rPr lang="en-US" smtClean="0"/>
              <a:pPr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FEEA-CD18-4C4A-B2BA-A1833C26F3BA}" type="datetime1">
              <a:rPr lang="en-US" smtClean="0"/>
              <a:pPr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81893-577D-5B48-AE12-FA7EE84029C7}" type="datetime1">
              <a:rPr lang="en-US" smtClean="0"/>
              <a:pPr/>
              <a:t>1/4/16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470F-9C01-2941-8A6D-94689FAC97F7}" type="datetime1">
              <a:rPr lang="en-US" smtClean="0"/>
              <a:pPr/>
              <a:t>1/4/16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EE71-8B30-AC47-A242-CFB58A7CCE95}" type="datetime1">
              <a:rPr lang="en-US" smtClean="0"/>
              <a:pPr/>
              <a:t>1/4/16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91D1-8642-9D41-BD54-9396BE39A711}" type="datetime1">
              <a:rPr lang="en-US" smtClean="0"/>
              <a:pPr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F3CF-99E0-2A4C-B676-3A192185BCD7}" type="datetime1">
              <a:rPr lang="en-US" smtClean="0"/>
              <a:pPr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023"/>
            <a:ext cx="8229600" cy="729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55524"/>
            <a:ext cx="8229600" cy="5533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445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0CDB8-E272-1E42-96F1-D56E0C7F1C2C}" type="datetime1">
              <a:rPr lang="en-US" smtClean="0"/>
              <a:pPr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93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0240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rduino.cc/en/Reference/HomePage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physics.ucsd.edu/~tmurphy/phys124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hysics.ucsd.edu/~tmurphy/phys124/projects/projects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Physics 124: Lecture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Course Structure</a:t>
            </a:r>
          </a:p>
          <a:p>
            <a:r>
              <a:rPr lang="en-US" dirty="0" smtClean="0"/>
              <a:t>Crash Course for </a:t>
            </a:r>
            <a:r>
              <a:rPr lang="en-US" dirty="0" err="1" smtClean="0"/>
              <a:t>Arduino</a:t>
            </a:r>
            <a:endParaRPr lang="en-US" dirty="0" smtClean="0"/>
          </a:p>
          <a:p>
            <a:r>
              <a:rPr lang="en-US" dirty="0" smtClean="0"/>
              <a:t>Crash Course in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Rudimentary C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 to immediately know</a:t>
            </a:r>
          </a:p>
          <a:p>
            <a:pPr lvl="1"/>
            <a:r>
              <a:rPr lang="en-US" dirty="0" smtClean="0"/>
              <a:t>anything after </a:t>
            </a:r>
            <a:r>
              <a:rPr lang="en-US" dirty="0" smtClean="0">
                <a:solidFill>
                  <a:srgbClr val="3366FF"/>
                </a:solidFill>
              </a:rPr>
              <a:t>//</a:t>
            </a:r>
            <a:r>
              <a:rPr lang="en-US" dirty="0" smtClean="0"/>
              <a:t> on a line is ignored as a comment</a:t>
            </a:r>
          </a:p>
          <a:p>
            <a:pPr lvl="1"/>
            <a:r>
              <a:rPr lang="en-US" dirty="0" smtClean="0"/>
              <a:t>braces </a:t>
            </a:r>
            <a:r>
              <a:rPr lang="en-US" dirty="0" smtClean="0">
                <a:solidFill>
                  <a:srgbClr val="008000"/>
                </a:solidFill>
              </a:rPr>
              <a:t>{ }</a:t>
            </a:r>
            <a:r>
              <a:rPr lang="en-US" dirty="0" smtClean="0"/>
              <a:t> encapsulate blocks</a:t>
            </a:r>
          </a:p>
          <a:p>
            <a:pPr lvl="1"/>
            <a:r>
              <a:rPr lang="en-US" dirty="0" smtClean="0"/>
              <a:t>semicolons </a:t>
            </a:r>
            <a:r>
              <a:rPr lang="en-US" dirty="0" smtClean="0">
                <a:solidFill>
                  <a:srgbClr val="008000"/>
                </a:solidFill>
              </a:rPr>
              <a:t>;</a:t>
            </a:r>
            <a:r>
              <a:rPr lang="en-US" dirty="0" smtClean="0"/>
              <a:t> must appear </a:t>
            </a:r>
            <a:r>
              <a:rPr lang="en-US" i="1" dirty="0" smtClean="0"/>
              <a:t>after every command</a:t>
            </a:r>
          </a:p>
          <a:p>
            <a:pPr lvl="2"/>
            <a:r>
              <a:rPr lang="en-US" dirty="0" smtClean="0"/>
              <a:t>exceptions are conditionals, loop invocations, subroutine titles, </a:t>
            </a:r>
            <a:r>
              <a:rPr lang="en-US" dirty="0" err="1" smtClean="0"/>
              <a:t>precompiler</a:t>
            </a:r>
            <a:r>
              <a:rPr lang="en-US" dirty="0" smtClean="0"/>
              <a:t> things like 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#include</a:t>
            </a:r>
            <a:r>
              <a:rPr lang="en-US" dirty="0" smtClean="0"/>
              <a:t>, 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#define</a:t>
            </a:r>
            <a:r>
              <a:rPr lang="en-US" dirty="0" smtClean="0"/>
              <a:t>, and a few others</a:t>
            </a:r>
          </a:p>
          <a:p>
            <a:pPr lvl="1"/>
            <a:r>
              <a:rPr lang="en-US" dirty="0" smtClean="0"/>
              <a:t>every variable used in the program needs to be declared</a:t>
            </a:r>
          </a:p>
          <a:p>
            <a:pPr lvl="2"/>
            <a:r>
              <a:rPr lang="en-US" dirty="0" smtClean="0"/>
              <a:t>common options are </a:t>
            </a:r>
            <a:r>
              <a:rPr lang="en-US" sz="1800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dirty="0" smtClean="0"/>
              <a:t>, 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float</a:t>
            </a:r>
            <a:r>
              <a:rPr lang="en-US" dirty="0" smtClean="0"/>
              <a:t>, 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char</a:t>
            </a:r>
            <a:r>
              <a:rPr lang="en-US" dirty="0" smtClean="0"/>
              <a:t>, 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long</a:t>
            </a:r>
            <a:r>
              <a:rPr lang="en-US" dirty="0" smtClean="0"/>
              <a:t>, 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unsigned long</a:t>
            </a:r>
            <a:r>
              <a:rPr lang="en-US" dirty="0" smtClean="0"/>
              <a:t>, 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void</a:t>
            </a:r>
            <a:endParaRPr lang="en-US" dirty="0" smtClean="0">
              <a:solidFill>
                <a:srgbClr val="008000"/>
              </a:solidFill>
              <a:cs typeface="Courier"/>
            </a:endParaRPr>
          </a:p>
          <a:p>
            <a:pPr lvl="2"/>
            <a:r>
              <a:rPr lang="en-US" dirty="0" smtClean="0">
                <a:cs typeface="Courier"/>
              </a:rPr>
              <a:t>conventionally happens at the top of the program, or within subroutine if confined to </a:t>
            </a:r>
            <a:r>
              <a:rPr lang="en-US" dirty="0" smtClean="0">
                <a:solidFill>
                  <a:srgbClr val="008000"/>
                </a:solidFill>
                <a:cs typeface="Courier"/>
              </a:rPr>
              <a:t>{ }</a:t>
            </a:r>
            <a:r>
              <a:rPr lang="en-US" dirty="0" smtClean="0">
                <a:cs typeface="Courier"/>
              </a:rPr>
              <a:t> block</a:t>
            </a:r>
          </a:p>
          <a:p>
            <a:pPr lvl="1"/>
            <a:r>
              <a:rPr lang="en-US" dirty="0" smtClean="0">
                <a:cs typeface="Courier"/>
              </a:rPr>
              <a:t>Formatting (spaces, indentation) are irrelevant in C</a:t>
            </a:r>
          </a:p>
          <a:p>
            <a:pPr lvl="2"/>
            <a:r>
              <a:rPr lang="en-US" dirty="0" smtClean="0">
                <a:cs typeface="Courier"/>
              </a:rPr>
              <a:t>but it is to your great benefit to adopt a rigid, readable format</a:t>
            </a:r>
          </a:p>
          <a:p>
            <a:pPr lvl="2"/>
            <a:r>
              <a:rPr lang="en-US" dirty="0" smtClean="0">
                <a:cs typeface="Courier"/>
              </a:rPr>
              <a:t>much easier to read/debug if indentation follows consistent rules</a:t>
            </a:r>
          </a:p>
          <a:p>
            <a:pPr lvl="1"/>
            <a:endParaRPr lang="en-US" dirty="0" smtClean="0">
              <a:cs typeface="Courier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Arduino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// </a:t>
            </a:r>
            <a:r>
              <a:rPr lang="en-US" sz="1800" dirty="0" err="1" smtClean="0">
                <a:solidFill>
                  <a:srgbClr val="3366FF"/>
                </a:solidFill>
                <a:latin typeface="Courier"/>
                <a:cs typeface="Courier"/>
              </a:rPr>
              <a:t>blink_LED</a:t>
            </a: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. . . . . . . slow blink of LED on pin 13</a:t>
            </a:r>
          </a:p>
          <a:p>
            <a:pPr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const </a:t>
            </a:r>
            <a:r>
              <a:rPr lang="en-US" sz="1800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 LED = 13;		</a:t>
            </a: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// LED connected to pin 13</a:t>
            </a:r>
          </a:p>
          <a:p>
            <a:pPr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								</a:t>
            </a: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// const: will not change in </a:t>
            </a:r>
            <a:r>
              <a:rPr lang="en-US" sz="1800" dirty="0" err="1" smtClean="0">
                <a:solidFill>
                  <a:srgbClr val="3366FF"/>
                </a:solidFill>
                <a:latin typeface="Courier"/>
                <a:cs typeface="Courier"/>
              </a:rPr>
              <a:t>prog</a:t>
            </a: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.</a:t>
            </a:r>
          </a:p>
          <a:p>
            <a:pPr>
              <a:buNone/>
            </a:pPr>
            <a:endParaRPr lang="en-US" sz="18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void setup()				</a:t>
            </a: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// obligatory; void-&gt;returns nada</a:t>
            </a:r>
          </a:p>
          <a:p>
            <a:pPr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pPr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800" dirty="0" err="1" smtClean="0">
                <a:solidFill>
                  <a:srgbClr val="008000"/>
                </a:solidFill>
                <a:latin typeface="Courier"/>
                <a:cs typeface="Courier"/>
              </a:rPr>
              <a:t>pinMode(LED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, OUTPUT);	</a:t>
            </a: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// pin 13 as output (</a:t>
            </a:r>
            <a:r>
              <a:rPr lang="en-US" sz="1800" dirty="0" err="1" smtClean="0">
                <a:solidFill>
                  <a:srgbClr val="FF0000"/>
                </a:solidFill>
                <a:latin typeface="Courier"/>
                <a:cs typeface="Courier"/>
              </a:rPr>
              <a:t>Arduino</a:t>
            </a: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/>
                <a:cs typeface="Courier"/>
              </a:rPr>
              <a:t>cmd</a:t>
            </a: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)</a:t>
            </a:r>
          </a:p>
          <a:p>
            <a:pPr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  <a:p>
            <a:pPr>
              <a:buNone/>
            </a:pPr>
            <a:endParaRPr lang="en-US" sz="18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void loop()				</a:t>
            </a: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// obligatory; returns nothing</a:t>
            </a:r>
          </a:p>
          <a:p>
            <a:pPr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pPr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8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, HIGH);	</a:t>
            </a: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// turn LED ON (</a:t>
            </a:r>
            <a:r>
              <a:rPr lang="en-US" sz="1800" dirty="0" err="1" smtClean="0">
                <a:solidFill>
                  <a:srgbClr val="FF0000"/>
                </a:solidFill>
                <a:latin typeface="Courier"/>
                <a:cs typeface="Courier"/>
              </a:rPr>
              <a:t>Arduino</a:t>
            </a: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/>
                <a:cs typeface="Courier"/>
              </a:rPr>
              <a:t>cmd</a:t>
            </a: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)</a:t>
            </a:r>
          </a:p>
          <a:p>
            <a:pPr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  delay(1000);				</a:t>
            </a: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// wait 1000 ms (</a:t>
            </a:r>
            <a:r>
              <a:rPr lang="en-US" sz="1800" dirty="0" err="1" smtClean="0">
                <a:solidFill>
                  <a:srgbClr val="FF0000"/>
                </a:solidFill>
                <a:latin typeface="Courier"/>
                <a:cs typeface="Courier"/>
              </a:rPr>
              <a:t>Arduino</a:t>
            </a:r>
            <a:r>
              <a:rPr lang="en-US" sz="18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/>
                <a:cs typeface="Courier"/>
              </a:rPr>
              <a:t>cmd</a:t>
            </a: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)</a:t>
            </a:r>
          </a:p>
          <a:p>
            <a:pPr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8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, LOW);	</a:t>
            </a: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// turn LED OFF</a:t>
            </a:r>
          </a:p>
          <a:p>
            <a:pPr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  delay(1000);				</a:t>
            </a: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// wait another second</a:t>
            </a:r>
          </a:p>
          <a:p>
            <a:pPr>
              <a:buNone/>
            </a:pPr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Good practice to start code with descriptive comment</a:t>
            </a:r>
          </a:p>
          <a:p>
            <a:pPr lvl="1"/>
            <a:r>
              <a:rPr lang="en-US" dirty="0" smtClean="0"/>
              <a:t>include name of sketch so easy to relate print-out to source</a:t>
            </a:r>
          </a:p>
          <a:p>
            <a:r>
              <a:rPr lang="en-US" dirty="0" smtClean="0"/>
              <a:t>Most lines commented: also great practice</a:t>
            </a:r>
          </a:p>
          <a:p>
            <a:r>
              <a:rPr lang="en-US" dirty="0" smtClean="0"/>
              <a:t>Only one integer variable used, and does not vary</a:t>
            </a:r>
          </a:p>
          <a:p>
            <a:pPr lvl="1"/>
            <a:r>
              <a:rPr lang="en-US" dirty="0" smtClean="0"/>
              <a:t>so can declare as 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const</a:t>
            </a:r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pinMode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dirty="0" smtClean="0"/>
              <a:t>, </a:t>
            </a:r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dirty="0" smtClean="0"/>
              <a:t>, and 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delay()</a:t>
            </a:r>
            <a:r>
              <a:rPr lang="en-US" dirty="0" smtClean="0"/>
              <a:t> are </a:t>
            </a:r>
            <a:r>
              <a:rPr lang="en-US" dirty="0" err="1" smtClean="0"/>
              <a:t>Arduino</a:t>
            </a:r>
            <a:r>
              <a:rPr lang="en-US" dirty="0" smtClean="0"/>
              <a:t> commands</a:t>
            </a:r>
          </a:p>
          <a:p>
            <a:r>
              <a:rPr lang="en-US" sz="2595" dirty="0" smtClean="0">
                <a:solidFill>
                  <a:srgbClr val="008000"/>
                </a:solidFill>
                <a:latin typeface="Courier"/>
                <a:cs typeface="Courier"/>
              </a:rPr>
              <a:t>OUTPUT</a:t>
            </a:r>
            <a:r>
              <a:rPr lang="en-US" dirty="0" smtClean="0"/>
              <a:t>, </a:t>
            </a:r>
            <a:r>
              <a:rPr lang="en-US" sz="2595" dirty="0" smtClean="0">
                <a:solidFill>
                  <a:srgbClr val="008000"/>
                </a:solidFill>
                <a:latin typeface="Courier"/>
                <a:cs typeface="Courier"/>
              </a:rPr>
              <a:t>HIGH</a:t>
            </a:r>
            <a:r>
              <a:rPr lang="en-US" dirty="0" smtClean="0"/>
              <a:t>, </a:t>
            </a:r>
            <a:r>
              <a:rPr lang="en-US" sz="2595" dirty="0" smtClean="0">
                <a:solidFill>
                  <a:srgbClr val="008000"/>
                </a:solidFill>
                <a:latin typeface="Courier"/>
                <a:cs typeface="Courier"/>
              </a:rPr>
              <a:t>LOW</a:t>
            </a:r>
            <a:r>
              <a:rPr lang="en-US" dirty="0" smtClean="0"/>
              <a:t> are </a:t>
            </a:r>
            <a:r>
              <a:rPr lang="en-US" dirty="0" err="1" smtClean="0"/>
              <a:t>Arduino</a:t>
            </a:r>
            <a:r>
              <a:rPr lang="en-US" dirty="0" smtClean="0"/>
              <a:t>-defined constants</a:t>
            </a:r>
          </a:p>
          <a:p>
            <a:pPr lvl="1"/>
            <a:r>
              <a:rPr lang="en-US" dirty="0" smtClean="0"/>
              <a:t>just map to integers: 1, 1, 0, respectively</a:t>
            </a:r>
          </a:p>
          <a:p>
            <a:r>
              <a:rPr lang="en-US" dirty="0" smtClean="0"/>
              <a:t>Could have hard-coded 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digitalWrite(13,1)</a:t>
            </a:r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pPr lvl="1"/>
            <a:r>
              <a:rPr lang="en-US" dirty="0" smtClean="0"/>
              <a:t>but less human-readable than </a:t>
            </a:r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, HIGH)</a:t>
            </a:r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pPr lvl="1"/>
            <a:r>
              <a:rPr lang="en-US" dirty="0" smtClean="0"/>
              <a:t>also makes harder to change output pins (have to hunt for each instance of 13 and replace, while maybe not every 13 should be)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Arduino</a:t>
            </a:r>
            <a:r>
              <a:rPr lang="en-US" dirty="0" smtClean="0"/>
              <a:t>-Specific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Command reference: </a:t>
            </a:r>
            <a:r>
              <a:rPr lang="en-US" dirty="0" smtClean="0">
                <a:hlinkClick r:id="rId2"/>
              </a:rPr>
              <a:t>http://arduino.cc/en/Reference/HomePage</a:t>
            </a:r>
            <a:endParaRPr lang="en-US" dirty="0" smtClean="0"/>
          </a:p>
          <a:p>
            <a:pPr lvl="1"/>
            <a:r>
              <a:rPr lang="en-US" dirty="0" smtClean="0"/>
              <a:t>Also abbr. version in Appendix C of </a:t>
            </a:r>
            <a:r>
              <a:rPr lang="en-US" i="1" dirty="0" smtClean="0"/>
              <a:t>Getting Started</a:t>
            </a:r>
            <a:r>
              <a:rPr lang="en-US" dirty="0" smtClean="0"/>
              <a:t> book (2</a:t>
            </a:r>
            <a:r>
              <a:rPr lang="en-US" baseline="30000" dirty="0" smtClean="0"/>
              <a:t>nd</a:t>
            </a:r>
            <a:r>
              <a:rPr lang="en-US" dirty="0" smtClean="0"/>
              <a:t> ed.)</a:t>
            </a:r>
          </a:p>
          <a:p>
            <a:r>
              <a:rPr lang="en-US" dirty="0" smtClean="0"/>
              <a:t>In first week, we’ll see: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pinMode</a:t>
            </a:r>
            <a:r>
              <a:rPr lang="en-US" dirty="0" err="1" smtClean="0">
                <a:solidFill>
                  <a:srgbClr val="008000"/>
                </a:solidFill>
              </a:rPr>
              <a:t>(</a:t>
            </a:r>
            <a:r>
              <a:rPr lang="en-US" i="1" dirty="0" err="1" smtClean="0"/>
              <a:t>pin</a:t>
            </a:r>
            <a:r>
              <a:rPr lang="en-US" dirty="0" smtClean="0"/>
              <a:t>, [INPUT | OUTPUT]</a:t>
            </a:r>
            <a:r>
              <a:rPr lang="en-US" dirty="0" smtClean="0">
                <a:solidFill>
                  <a:srgbClr val="008000"/>
                </a:solidFill>
              </a:rPr>
              <a:t>)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</a:t>
            </a:r>
            <a:r>
              <a:rPr lang="en-US" dirty="0" err="1" smtClean="0">
                <a:solidFill>
                  <a:srgbClr val="008000"/>
                </a:solidFill>
              </a:rPr>
              <a:t>(</a:t>
            </a:r>
            <a:r>
              <a:rPr lang="en-US" i="1" dirty="0" err="1" smtClean="0"/>
              <a:t>pin</a:t>
            </a:r>
            <a:r>
              <a:rPr lang="en-US" dirty="0" smtClean="0"/>
              <a:t>, [LOW | HIGH]</a:t>
            </a:r>
            <a:r>
              <a:rPr lang="en-US" dirty="0" smtClean="0">
                <a:solidFill>
                  <a:srgbClr val="008000"/>
                </a:solidFill>
              </a:rPr>
              <a:t>)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digitalRead</a:t>
            </a:r>
            <a:r>
              <a:rPr lang="en-US" dirty="0" err="1" smtClean="0">
                <a:solidFill>
                  <a:srgbClr val="008000"/>
                </a:solidFill>
              </a:rPr>
              <a:t>(</a:t>
            </a:r>
            <a:r>
              <a:rPr lang="en-US" i="1" dirty="0" err="1" smtClean="0"/>
              <a:t>pin</a:t>
            </a:r>
            <a:r>
              <a:rPr lang="en-US" dirty="0" smtClean="0">
                <a:solidFill>
                  <a:srgbClr val="008000"/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int</a:t>
            </a:r>
            <a:endParaRPr lang="en-US" dirty="0" smtClean="0">
              <a:solidFill>
                <a:srgbClr val="008000"/>
              </a:solidFill>
              <a:latin typeface="Courier"/>
              <a:cs typeface="Courier"/>
              <a:sym typeface="Wingdings"/>
            </a:endParaRP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analogWrite</a:t>
            </a:r>
            <a:r>
              <a:rPr lang="en-US" dirty="0" err="1" smtClean="0">
                <a:solidFill>
                  <a:srgbClr val="008000"/>
                </a:solidFill>
                <a:sym typeface="Wingdings"/>
              </a:rPr>
              <a:t>(</a:t>
            </a:r>
            <a:r>
              <a:rPr lang="en-US" i="1" dirty="0" err="1" smtClean="0">
                <a:sym typeface="Wingdings"/>
              </a:rPr>
              <a:t>pin</a:t>
            </a:r>
            <a:r>
              <a:rPr lang="en-US" dirty="0" smtClean="0">
                <a:sym typeface="Wingdings"/>
              </a:rPr>
              <a:t>, [0…255]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)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analogRead</a:t>
            </a:r>
            <a:r>
              <a:rPr lang="en-US" dirty="0" err="1" smtClean="0">
                <a:solidFill>
                  <a:srgbClr val="008000"/>
                </a:solidFill>
                <a:sym typeface="Wingdings"/>
              </a:rPr>
              <a:t>(</a:t>
            </a:r>
            <a:r>
              <a:rPr lang="en-US" i="1" dirty="0" err="1" smtClean="0">
                <a:sym typeface="Wingdings"/>
              </a:rPr>
              <a:t>pin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)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int</a:t>
            </a:r>
            <a:r>
              <a:rPr lang="en-US" dirty="0" smtClean="0">
                <a:cs typeface="Courier"/>
                <a:sym typeface="Wingdings"/>
              </a:rPr>
              <a:t> in range [0..1023]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delay</a:t>
            </a:r>
            <a:r>
              <a:rPr lang="en-US" dirty="0" err="1" smtClean="0">
                <a:solidFill>
                  <a:srgbClr val="008000"/>
                </a:solidFill>
                <a:sym typeface="Wingdings"/>
              </a:rPr>
              <a:t>(</a:t>
            </a:r>
            <a:r>
              <a:rPr lang="en-US" i="1" dirty="0" err="1" smtClean="0">
                <a:sym typeface="Wingdings"/>
              </a:rPr>
              <a:t>integer</a:t>
            </a:r>
            <a:r>
              <a:rPr lang="en-US" i="1" dirty="0" smtClean="0">
                <a:sym typeface="Wingdings"/>
              </a:rPr>
              <a:t> milliseconds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)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millis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()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unsigned long</a:t>
            </a:r>
            <a:r>
              <a:rPr lang="en-US" dirty="0" smtClean="0">
                <a:sym typeface="Wingdings"/>
              </a:rPr>
              <a:t> (ms elapsed since reset)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Arduino</a:t>
            </a:r>
            <a:r>
              <a:rPr lang="en-US" dirty="0" smtClean="0"/>
              <a:t> Serial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we’ll use serial communications in week 1: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Serial.begin</a:t>
            </a:r>
            <a:r>
              <a:rPr lang="en-US" dirty="0" err="1" smtClean="0">
                <a:solidFill>
                  <a:srgbClr val="008000"/>
                </a:solidFill>
              </a:rPr>
              <a:t>(</a:t>
            </a:r>
            <a:r>
              <a:rPr lang="en-US" i="1" dirty="0" err="1" smtClean="0"/>
              <a:t>baud</a:t>
            </a:r>
            <a:r>
              <a:rPr lang="en-US" dirty="0" smtClean="0">
                <a:solidFill>
                  <a:srgbClr val="008000"/>
                </a:solidFill>
              </a:rPr>
              <a:t>)</a:t>
            </a:r>
            <a:r>
              <a:rPr lang="en-US" dirty="0" smtClean="0"/>
              <a:t>: in </a:t>
            </a:r>
            <a:r>
              <a:rPr lang="en-US" sz="2000" dirty="0" smtClean="0">
                <a:latin typeface="Courier"/>
                <a:cs typeface="Courier"/>
              </a:rPr>
              <a:t>setup</a:t>
            </a:r>
            <a:r>
              <a:rPr lang="en-US" dirty="0" smtClean="0"/>
              <a:t>; 9600 is common choice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Serial.print</a:t>
            </a:r>
            <a:r>
              <a:rPr lang="en-US" dirty="0" err="1" smtClean="0">
                <a:solidFill>
                  <a:srgbClr val="008000"/>
                </a:solidFill>
              </a:rPr>
              <a:t>(</a:t>
            </a:r>
            <a:r>
              <a:rPr lang="en-US" i="1" dirty="0" err="1" smtClean="0"/>
              <a:t>string</a:t>
            </a:r>
            <a:r>
              <a:rPr lang="en-US" dirty="0" smtClean="0">
                <a:solidFill>
                  <a:srgbClr val="008000"/>
                </a:solidFill>
              </a:rPr>
              <a:t>)</a:t>
            </a:r>
            <a:r>
              <a:rPr lang="en-US" dirty="0" smtClean="0"/>
              <a:t>: </a:t>
            </a:r>
            <a:r>
              <a:rPr lang="en-US" i="1" dirty="0" smtClean="0"/>
              <a:t>string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“example text “</a:t>
            </a:r>
            <a:endParaRPr lang="en-US" dirty="0" smtClean="0">
              <a:solidFill>
                <a:srgbClr val="008000"/>
              </a:solidFill>
              <a:latin typeface="Courier"/>
              <a:cs typeface="Courier"/>
              <a:sym typeface="Wingdings"/>
            </a:endParaRP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Serial.print</a:t>
            </a:r>
            <a:r>
              <a:rPr lang="en-US" dirty="0" err="1" smtClean="0">
                <a:solidFill>
                  <a:srgbClr val="008000"/>
                </a:solidFill>
                <a:sym typeface="Wingdings"/>
              </a:rPr>
              <a:t>(</a:t>
            </a:r>
            <a:r>
              <a:rPr lang="en-US" i="1" dirty="0" err="1" smtClean="0">
                <a:sym typeface="Wingdings"/>
              </a:rPr>
              <a:t>data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)</a:t>
            </a:r>
            <a:r>
              <a:rPr lang="en-US" dirty="0" smtClean="0">
                <a:sym typeface="Wingdings"/>
              </a:rPr>
              <a:t>: prints </a:t>
            </a:r>
            <a:r>
              <a:rPr lang="en-US" i="1" dirty="0" smtClean="0">
                <a:sym typeface="Wingdings"/>
              </a:rPr>
              <a:t>data </a:t>
            </a:r>
            <a:r>
              <a:rPr lang="en-US" dirty="0" smtClean="0">
                <a:sym typeface="Wingdings"/>
              </a:rPr>
              <a:t>value (default encoding)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Serial.print</a:t>
            </a:r>
            <a:r>
              <a:rPr lang="en-US" dirty="0" err="1" smtClean="0">
                <a:solidFill>
                  <a:srgbClr val="008000"/>
                </a:solidFill>
                <a:sym typeface="Wingdings"/>
              </a:rPr>
              <a:t>(</a:t>
            </a:r>
            <a:r>
              <a:rPr lang="en-US" i="1" dirty="0" err="1" smtClean="0">
                <a:sym typeface="Wingdings"/>
              </a:rPr>
              <a:t>data</a:t>
            </a:r>
            <a:r>
              <a:rPr lang="en-US" dirty="0" err="1" smtClean="0">
                <a:sym typeface="Wingdings"/>
              </a:rPr>
              <a:t>,</a:t>
            </a:r>
            <a:r>
              <a:rPr lang="en-US" i="1" dirty="0" err="1" smtClean="0">
                <a:sym typeface="Wingdings"/>
              </a:rPr>
              <a:t>encoding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)</a:t>
            </a:r>
          </a:p>
          <a:p>
            <a:pPr lvl="2"/>
            <a:r>
              <a:rPr lang="en-US" i="1" dirty="0" smtClean="0">
                <a:sym typeface="Wingdings"/>
              </a:rPr>
              <a:t>encoding </a:t>
            </a:r>
            <a:r>
              <a:rPr lang="en-US" dirty="0" smtClean="0">
                <a:sym typeface="Wingdings"/>
              </a:rPr>
              <a:t>is 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DEC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HEX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OCT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BIN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BYTE</a:t>
            </a:r>
            <a:r>
              <a:rPr lang="en-US" dirty="0" smtClean="0">
                <a:sym typeface="Wingdings"/>
              </a:rPr>
              <a:t> for format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Serial.println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()</a:t>
            </a:r>
            <a:r>
              <a:rPr lang="en-US" dirty="0" smtClean="0">
                <a:sym typeface="Wingdings"/>
              </a:rPr>
              <a:t>: just like 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print</a:t>
            </a:r>
            <a:r>
              <a:rPr lang="en-US" dirty="0" smtClean="0">
                <a:sym typeface="Wingdings"/>
              </a:rPr>
              <a:t>, but CR &amp; LF (</a:t>
            </a:r>
            <a:r>
              <a:rPr lang="en-US" sz="2000" dirty="0" smtClean="0">
                <a:latin typeface="Courier"/>
                <a:cs typeface="Courier"/>
                <a:sym typeface="Wingdings"/>
              </a:rPr>
              <a:t>\</a:t>
            </a:r>
            <a:r>
              <a:rPr lang="en-US" sz="2000" dirty="0" err="1" smtClean="0">
                <a:latin typeface="Courier"/>
                <a:cs typeface="Courier"/>
                <a:sym typeface="Wingdings"/>
              </a:rPr>
              <a:t>r\n</a:t>
            </a:r>
            <a:r>
              <a:rPr lang="en-US" dirty="0" smtClean="0">
                <a:sym typeface="Wingdings"/>
              </a:rPr>
              <a:t>) appended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Serial.available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()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int</a:t>
            </a:r>
            <a:r>
              <a:rPr lang="en-US" dirty="0" smtClean="0">
                <a:sym typeface="Wingdings"/>
              </a:rPr>
              <a:t> (how many bytes waiting)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Serial.read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()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char</a:t>
            </a:r>
            <a:r>
              <a:rPr lang="en-US" dirty="0" smtClean="0">
                <a:sym typeface="Wingdings"/>
              </a:rPr>
              <a:t> (one byte of serial buffer)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Serial.flush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()</a:t>
            </a:r>
            <a:r>
              <a:rPr lang="en-US" dirty="0" smtClean="0">
                <a:sym typeface="Wingdings"/>
              </a:rPr>
              <a:t>: empty out pending serial buffer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are likely to deal with the following types</a:t>
            </a:r>
          </a:p>
          <a:p>
            <a:pPr>
              <a:buNone/>
            </a:pPr>
            <a:r>
              <a:rPr lang="en-US" sz="1946" dirty="0" smtClean="0">
                <a:solidFill>
                  <a:srgbClr val="008000"/>
                </a:solidFill>
                <a:latin typeface="Courier" charset="0"/>
              </a:rPr>
              <a:t>char </a:t>
            </a:r>
            <a:r>
              <a:rPr lang="en-US" sz="1946" dirty="0" err="1" smtClean="0">
                <a:solidFill>
                  <a:srgbClr val="008000"/>
                </a:solidFill>
                <a:latin typeface="Courier" charset="0"/>
              </a:rPr>
              <a:t>c</a:t>
            </a:r>
            <a:r>
              <a:rPr lang="en-US" sz="1946" dirty="0" smtClean="0">
                <a:solidFill>
                  <a:srgbClr val="008000"/>
                </a:solidFill>
                <a:latin typeface="Courier" charset="0"/>
              </a:rPr>
              <a:t>;          </a:t>
            </a:r>
            <a:r>
              <a:rPr lang="en-US" sz="1946" dirty="0" smtClean="0">
                <a:solidFill>
                  <a:srgbClr val="3366FF"/>
                </a:solidFill>
                <a:latin typeface="Courier" charset="0"/>
              </a:rPr>
              <a:t>// single byte</a:t>
            </a:r>
          </a:p>
          <a:p>
            <a:pPr>
              <a:buNone/>
            </a:pPr>
            <a:r>
              <a:rPr lang="en-US" sz="1946" dirty="0" err="1" smtClean="0">
                <a:solidFill>
                  <a:srgbClr val="008000"/>
                </a:solidFill>
                <a:latin typeface="Courier" charset="0"/>
              </a:rPr>
              <a:t>int</a:t>
            </a:r>
            <a:r>
              <a:rPr lang="en-US" sz="1946" dirty="0" smtClean="0">
                <a:solidFill>
                  <a:srgbClr val="008000"/>
                </a:solidFill>
                <a:latin typeface="Courier" charset="0"/>
              </a:rPr>
              <a:t> </a:t>
            </a:r>
            <a:r>
              <a:rPr lang="en-US" sz="1946" dirty="0" err="1" smtClean="0">
                <a:solidFill>
                  <a:srgbClr val="008000"/>
                </a:solidFill>
                <a:latin typeface="Courier" charset="0"/>
              </a:rPr>
              <a:t>i</a:t>
            </a:r>
            <a:r>
              <a:rPr lang="en-US" sz="1946" dirty="0" smtClean="0">
                <a:solidFill>
                  <a:srgbClr val="008000"/>
                </a:solidFill>
                <a:latin typeface="Courier" charset="0"/>
              </a:rPr>
              <a:t>;           </a:t>
            </a:r>
            <a:r>
              <a:rPr lang="en-US" sz="1946" dirty="0" smtClean="0">
                <a:solidFill>
                  <a:srgbClr val="3366FF"/>
                </a:solidFill>
                <a:latin typeface="Courier" charset="0"/>
              </a:rPr>
              <a:t>// typical integer</a:t>
            </a:r>
          </a:p>
          <a:p>
            <a:pPr>
              <a:buNone/>
            </a:pPr>
            <a:r>
              <a:rPr lang="en-US" sz="1946" dirty="0" smtClean="0">
                <a:solidFill>
                  <a:srgbClr val="008000"/>
                </a:solidFill>
                <a:latin typeface="Courier" charset="0"/>
              </a:rPr>
              <a:t>unsigned long </a:t>
            </a:r>
            <a:r>
              <a:rPr lang="en-US" sz="1946" dirty="0" err="1" smtClean="0">
                <a:solidFill>
                  <a:srgbClr val="008000"/>
                </a:solidFill>
                <a:latin typeface="Courier" charset="0"/>
              </a:rPr>
              <a:t>j</a:t>
            </a: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;</a:t>
            </a:r>
            <a:r>
              <a:rPr lang="en-US" sz="1946" dirty="0" smtClean="0">
                <a:solidFill>
                  <a:srgbClr val="008000"/>
                </a:solidFill>
                <a:latin typeface="Courier" charset="0"/>
              </a:rPr>
              <a:t> </a:t>
            </a:r>
            <a:r>
              <a:rPr lang="en-US" sz="1946" dirty="0" smtClean="0">
                <a:solidFill>
                  <a:srgbClr val="3366FF"/>
                </a:solidFill>
                <a:latin typeface="Courier" charset="0"/>
              </a:rPr>
              <a:t>// long positive integer</a:t>
            </a:r>
          </a:p>
          <a:p>
            <a:pPr>
              <a:buNone/>
            </a:pPr>
            <a:r>
              <a:rPr lang="en-US" sz="1946" dirty="0" smtClean="0">
                <a:solidFill>
                  <a:srgbClr val="008000"/>
                </a:solidFill>
                <a:latin typeface="Courier" charset="0"/>
              </a:rPr>
              <a:t>float </a:t>
            </a:r>
            <a:r>
              <a:rPr lang="en-US" sz="1946" dirty="0" err="1" smtClean="0">
                <a:solidFill>
                  <a:srgbClr val="008000"/>
                </a:solidFill>
                <a:latin typeface="Courier" charset="0"/>
              </a:rPr>
              <a:t>x</a:t>
            </a:r>
            <a:r>
              <a:rPr lang="en-US" sz="1946" dirty="0" smtClean="0">
                <a:solidFill>
                  <a:srgbClr val="008000"/>
                </a:solidFill>
                <a:latin typeface="Courier" charset="0"/>
              </a:rPr>
              <a:t>;         </a:t>
            </a:r>
            <a:r>
              <a:rPr lang="en-US" sz="1946" dirty="0" smtClean="0">
                <a:solidFill>
                  <a:srgbClr val="3366FF"/>
                </a:solidFill>
                <a:latin typeface="Courier" charset="0"/>
              </a:rPr>
              <a:t>// floating point (single precision)</a:t>
            </a:r>
          </a:p>
          <a:p>
            <a:pPr>
              <a:buNone/>
            </a:pPr>
            <a:r>
              <a:rPr lang="en-US" sz="1946" dirty="0" smtClean="0">
                <a:solidFill>
                  <a:srgbClr val="008000"/>
                </a:solidFill>
                <a:latin typeface="Courier" charset="0"/>
              </a:rPr>
              <a:t>double </a:t>
            </a:r>
            <a:r>
              <a:rPr lang="en-US" sz="1946" dirty="0" err="1" smtClean="0">
                <a:solidFill>
                  <a:srgbClr val="008000"/>
                </a:solidFill>
                <a:latin typeface="Courier" charset="0"/>
              </a:rPr>
              <a:t>y</a:t>
            </a:r>
            <a:r>
              <a:rPr lang="en-US" sz="1946" dirty="0" smtClean="0">
                <a:solidFill>
                  <a:srgbClr val="008000"/>
                </a:solidFill>
                <a:latin typeface="Courier" charset="0"/>
              </a:rPr>
              <a:t>;        </a:t>
            </a:r>
            <a:r>
              <a:rPr lang="en-US" sz="1946" dirty="0" smtClean="0">
                <a:solidFill>
                  <a:srgbClr val="3366FF"/>
                </a:solidFill>
                <a:latin typeface="Courier" charset="0"/>
              </a:rPr>
              <a:t>// double precision</a:t>
            </a:r>
          </a:p>
          <a:p>
            <a:endParaRPr lang="en-US" sz="1946" dirty="0" smtClean="0">
              <a:solidFill>
                <a:srgbClr val="008000"/>
              </a:solidFill>
              <a:latin typeface="Courier" charset="0"/>
            </a:endParaRPr>
          </a:p>
          <a:p>
            <a:pPr>
              <a:buNone/>
            </a:pPr>
            <a:r>
              <a:rPr lang="en-US" sz="1946" dirty="0" err="1" smtClean="0">
                <a:solidFill>
                  <a:srgbClr val="008000"/>
                </a:solidFill>
                <a:latin typeface="Courier" charset="0"/>
              </a:rPr>
              <a:t>c</a:t>
            </a:r>
            <a:r>
              <a:rPr lang="en-US" sz="1946" dirty="0" smtClean="0">
                <a:solidFill>
                  <a:srgbClr val="008000"/>
                </a:solidFill>
                <a:latin typeface="Courier" charset="0"/>
              </a:rPr>
              <a:t> = 'A';</a:t>
            </a:r>
          </a:p>
          <a:p>
            <a:pPr>
              <a:buNone/>
            </a:pPr>
            <a:r>
              <a:rPr lang="en-US" sz="1946" dirty="0" err="1" smtClean="0">
                <a:solidFill>
                  <a:srgbClr val="008000"/>
                </a:solidFill>
                <a:latin typeface="Courier" charset="0"/>
              </a:rPr>
              <a:t>i</a:t>
            </a:r>
            <a:r>
              <a:rPr lang="en-US" sz="1946" dirty="0" smtClean="0">
                <a:solidFill>
                  <a:srgbClr val="008000"/>
                </a:solidFill>
                <a:latin typeface="Courier" charset="0"/>
              </a:rPr>
              <a:t> = 356;</a:t>
            </a:r>
          </a:p>
          <a:p>
            <a:pPr>
              <a:buNone/>
            </a:pPr>
            <a:r>
              <a:rPr lang="en-US" sz="1946" dirty="0" err="1" smtClean="0">
                <a:solidFill>
                  <a:srgbClr val="008000"/>
                </a:solidFill>
                <a:latin typeface="Courier" charset="0"/>
              </a:rPr>
              <a:t>j</a:t>
            </a:r>
            <a:r>
              <a:rPr lang="en-US" sz="1946" dirty="0" smtClean="0">
                <a:solidFill>
                  <a:srgbClr val="008000"/>
                </a:solidFill>
                <a:latin typeface="Courier" charset="0"/>
              </a:rPr>
              <a:t> = 230948935;</a:t>
            </a:r>
          </a:p>
          <a:p>
            <a:pPr>
              <a:buNone/>
            </a:pPr>
            <a:r>
              <a:rPr lang="en-US" sz="1946" dirty="0" err="1" smtClean="0">
                <a:solidFill>
                  <a:srgbClr val="008000"/>
                </a:solidFill>
                <a:latin typeface="Courier" charset="0"/>
              </a:rPr>
              <a:t>x</a:t>
            </a:r>
            <a:r>
              <a:rPr lang="en-US" sz="1946" dirty="0" smtClean="0">
                <a:solidFill>
                  <a:srgbClr val="008000"/>
                </a:solidFill>
                <a:latin typeface="Courier" charset="0"/>
              </a:rPr>
              <a:t> = 3.1415927;</a:t>
            </a:r>
          </a:p>
          <a:p>
            <a:pPr>
              <a:buNone/>
            </a:pPr>
            <a:r>
              <a:rPr lang="en-US" sz="1946" dirty="0" err="1" smtClean="0">
                <a:solidFill>
                  <a:srgbClr val="008000"/>
                </a:solidFill>
                <a:latin typeface="Courier" charset="0"/>
              </a:rPr>
              <a:t>y</a:t>
            </a:r>
            <a:r>
              <a:rPr lang="en-US" sz="1946" dirty="0" smtClean="0">
                <a:solidFill>
                  <a:srgbClr val="008000"/>
                </a:solidFill>
                <a:latin typeface="Courier" charset="0"/>
              </a:rPr>
              <a:t> = 3.14159265358979;</a:t>
            </a:r>
            <a:endParaRPr lang="en-US" sz="2595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Note that the variable </a:t>
            </a:r>
            <a:r>
              <a:rPr lang="en-US" sz="2595" dirty="0" err="1" smtClean="0">
                <a:solidFill>
                  <a:srgbClr val="008000"/>
                </a:solidFill>
                <a:latin typeface="Courier"/>
                <a:cs typeface="Courier"/>
              </a:rPr>
              <a:t>c</a:t>
            </a:r>
            <a:r>
              <a:rPr lang="en-US" sz="2595" dirty="0" smtClean="0">
                <a:solidFill>
                  <a:srgbClr val="008000"/>
                </a:solidFill>
                <a:latin typeface="Courier"/>
                <a:cs typeface="Courier"/>
              </a:rPr>
              <a:t>=‘A’</a:t>
            </a:r>
            <a:r>
              <a:rPr lang="en-US" dirty="0" smtClean="0"/>
              <a:t> is just an 8-bit value, which happens to be 65 in decimal, 0x41 in hex, 01000001</a:t>
            </a:r>
          </a:p>
          <a:p>
            <a:pPr lvl="1"/>
            <a:r>
              <a:rPr lang="en-US" dirty="0" smtClean="0"/>
              <a:t>could say </a:t>
            </a:r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c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 = 65</a:t>
            </a:r>
            <a:r>
              <a:rPr lang="en-US" dirty="0" smtClean="0"/>
              <a:t>; or </a:t>
            </a:r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c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 = 0x41</a:t>
            </a:r>
            <a:r>
              <a:rPr lang="en-US" dirty="0" smtClean="0"/>
              <a:t>; with equivalent results</a:t>
            </a:r>
          </a:p>
          <a:p>
            <a:r>
              <a:rPr lang="en-US" dirty="0" smtClean="0"/>
              <a:t>Not much call for double precision in </a:t>
            </a:r>
            <a:r>
              <a:rPr lang="en-US" dirty="0" err="1" smtClean="0"/>
              <a:t>Arduino</a:t>
            </a:r>
            <a:r>
              <a:rPr lang="en-US" dirty="0" smtClean="0"/>
              <a:t>, but good to know about for other C endeavors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Types (Casting)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try to send float values to pins, and watch out when dividing integers for unexpected results</a:t>
            </a:r>
          </a:p>
          <a:p>
            <a:r>
              <a:rPr lang="en-US" dirty="0" smtClean="0"/>
              <a:t>Sometimes, we need to compute something as a floating point, then change it to an integer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ival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 = (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)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fval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;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ival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 =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int(fval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);	</a:t>
            </a:r>
            <a:r>
              <a:rPr lang="en-US" sz="2000" dirty="0" smtClean="0">
                <a:solidFill>
                  <a:srgbClr val="3366FF"/>
                </a:solidFill>
                <a:latin typeface="Courier"/>
                <a:cs typeface="Courier"/>
              </a:rPr>
              <a:t>// works in </a:t>
            </a:r>
            <a:r>
              <a:rPr lang="en-US" sz="2000" dirty="0" err="1" smtClean="0">
                <a:solidFill>
                  <a:srgbClr val="3366FF"/>
                </a:solidFill>
                <a:latin typeface="Courier"/>
                <a:cs typeface="Courier"/>
              </a:rPr>
              <a:t>Arduino</a:t>
            </a:r>
            <a:r>
              <a:rPr lang="en-US" sz="2000" dirty="0" smtClean="0">
                <a:solidFill>
                  <a:srgbClr val="3366FF"/>
                </a:solidFill>
                <a:latin typeface="Courier"/>
                <a:cs typeface="Courier"/>
              </a:rPr>
              <a:t>, anyhow</a:t>
            </a:r>
          </a:p>
          <a:p>
            <a:r>
              <a:rPr lang="en-US" dirty="0"/>
              <a:t>B</a:t>
            </a:r>
            <a:r>
              <a:rPr lang="en-US" dirty="0" smtClean="0"/>
              <a:t>eware of integer math:</a:t>
            </a:r>
          </a:p>
          <a:p>
            <a:pPr lvl="1"/>
            <a:r>
              <a:rPr lang="en-US" dirty="0" smtClean="0"/>
              <a:t>1/4 = 0; 8/9 = 0; 37/19 = 1</a:t>
            </a:r>
          </a:p>
          <a:p>
            <a:pPr lvl="1"/>
            <a:r>
              <a:rPr lang="en-US" dirty="0" smtClean="0"/>
              <a:t>so sometimes want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fval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 = ((float) ival1)/ival2</a:t>
            </a:r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pPr lvl="1"/>
            <a:r>
              <a:rPr lang="en-US" dirty="0" smtClean="0"/>
              <a:t>or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fval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 = float(ival1)/ival2	</a:t>
            </a:r>
            <a:r>
              <a:rPr lang="en-US" sz="2000" dirty="0" smtClean="0">
                <a:solidFill>
                  <a:srgbClr val="3366FF"/>
                </a:solidFill>
                <a:latin typeface="Courier"/>
                <a:cs typeface="Courier"/>
              </a:rPr>
              <a:t>//okay in </a:t>
            </a:r>
            <a:r>
              <a:rPr lang="en-US" sz="2000" dirty="0" err="1" smtClean="0">
                <a:solidFill>
                  <a:srgbClr val="3366FF"/>
                </a:solidFill>
                <a:latin typeface="Courier"/>
                <a:cs typeface="Courier"/>
              </a:rPr>
              <a:t>Arduino</a:t>
            </a:r>
            <a:endParaRPr lang="en-US" dirty="0" smtClean="0">
              <a:solidFill>
                <a:srgbClr val="3366FF"/>
              </a:solidFill>
              <a:latin typeface="Courier"/>
              <a:cs typeface="Courier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if</a:t>
            </a:r>
            <a:r>
              <a:rPr lang="en-US" dirty="0" smtClean="0"/>
              <a:t> statement is a workhorse of coding</a:t>
            </a:r>
          </a:p>
          <a:p>
            <a:pPr lvl="1">
              <a:defRPr/>
            </a:pP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if (</a:t>
            </a:r>
            <a:r>
              <a:rPr lang="en-US" sz="1946" dirty="0" err="1">
                <a:solidFill>
                  <a:srgbClr val="008000"/>
                </a:solidFill>
                <a:latin typeface="Courier" charset="0"/>
              </a:rPr>
              <a:t>i</a:t>
            </a: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 &lt; 2)</a:t>
            </a:r>
          </a:p>
          <a:p>
            <a:pPr lvl="1">
              <a:defRPr/>
            </a:pP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if (</a:t>
            </a:r>
            <a:r>
              <a:rPr lang="en-US" sz="1946" dirty="0" err="1">
                <a:solidFill>
                  <a:srgbClr val="008000"/>
                </a:solidFill>
                <a:latin typeface="Courier" charset="0"/>
              </a:rPr>
              <a:t>i</a:t>
            </a: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 &lt;= 2)</a:t>
            </a:r>
          </a:p>
          <a:p>
            <a:pPr lvl="1">
              <a:defRPr/>
            </a:pP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if (</a:t>
            </a:r>
            <a:r>
              <a:rPr lang="en-US" sz="1946" dirty="0" err="1">
                <a:solidFill>
                  <a:srgbClr val="008000"/>
                </a:solidFill>
                <a:latin typeface="Courier" charset="0"/>
              </a:rPr>
              <a:t>i</a:t>
            </a: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 &gt;= -1)</a:t>
            </a:r>
          </a:p>
          <a:p>
            <a:pPr lvl="1">
              <a:defRPr/>
            </a:pP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if (</a:t>
            </a:r>
            <a:r>
              <a:rPr lang="en-US" sz="1946" dirty="0" err="1">
                <a:solidFill>
                  <a:srgbClr val="008000"/>
                </a:solidFill>
                <a:latin typeface="Courier" charset="0"/>
              </a:rPr>
              <a:t>i</a:t>
            </a: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 == 4)	</a:t>
            </a:r>
            <a:r>
              <a:rPr lang="en-US" sz="1946" dirty="0">
                <a:solidFill>
                  <a:srgbClr val="3366FF"/>
                </a:solidFill>
                <a:latin typeface="Courier" charset="0"/>
              </a:rPr>
              <a:t>// note difference between == and =</a:t>
            </a:r>
          </a:p>
          <a:p>
            <a:pPr lvl="1">
              <a:defRPr/>
            </a:pP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if (</a:t>
            </a:r>
            <a:r>
              <a:rPr lang="en-US" sz="1946" dirty="0" err="1">
                <a:solidFill>
                  <a:srgbClr val="008000"/>
                </a:solidFill>
                <a:latin typeface="Courier" charset="0"/>
              </a:rPr>
              <a:t>x</a:t>
            </a: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 == 1.0)</a:t>
            </a:r>
          </a:p>
          <a:p>
            <a:pPr lvl="1">
              <a:defRPr/>
            </a:pP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if (</a:t>
            </a:r>
            <a:r>
              <a:rPr lang="en-US" sz="1946" dirty="0" err="1">
                <a:solidFill>
                  <a:srgbClr val="008000"/>
                </a:solidFill>
                <a:latin typeface="Courier" charset="0"/>
              </a:rPr>
              <a:t>fabs(x</a:t>
            </a: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) &lt; 10.0)</a:t>
            </a:r>
          </a:p>
          <a:p>
            <a:pPr lvl="1">
              <a:defRPr/>
            </a:pP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if (</a:t>
            </a:r>
            <a:r>
              <a:rPr lang="en-US" sz="1946" dirty="0" err="1">
                <a:solidFill>
                  <a:srgbClr val="008000"/>
                </a:solidFill>
                <a:latin typeface="Courier" charset="0"/>
              </a:rPr>
              <a:t>i</a:t>
            </a: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 &lt; 8 &amp;&amp; </a:t>
            </a:r>
            <a:r>
              <a:rPr lang="en-US" sz="1946" dirty="0" err="1">
                <a:solidFill>
                  <a:srgbClr val="008000"/>
                </a:solidFill>
                <a:latin typeface="Courier" charset="0"/>
              </a:rPr>
              <a:t>i</a:t>
            </a: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 &gt; -5)	</a:t>
            </a:r>
            <a:r>
              <a:rPr lang="en-US" sz="1946" dirty="0" smtClean="0">
                <a:solidFill>
                  <a:srgbClr val="008000"/>
                </a:solidFill>
                <a:latin typeface="Courier" charset="0"/>
              </a:rPr>
              <a:t>	   </a:t>
            </a:r>
            <a:r>
              <a:rPr lang="en-US" sz="1946" dirty="0" smtClean="0">
                <a:solidFill>
                  <a:srgbClr val="3366FF"/>
                </a:solidFill>
                <a:latin typeface="Courier" charset="0"/>
              </a:rPr>
              <a:t>/</a:t>
            </a:r>
            <a:r>
              <a:rPr lang="en-US" sz="1946" dirty="0">
                <a:solidFill>
                  <a:srgbClr val="3366FF"/>
                </a:solidFill>
                <a:latin typeface="Courier" charset="0"/>
              </a:rPr>
              <a:t>/ &amp;&amp; = and</a:t>
            </a:r>
          </a:p>
          <a:p>
            <a:pPr lvl="1">
              <a:defRPr/>
            </a:pP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if (</a:t>
            </a:r>
            <a:r>
              <a:rPr lang="en-US" sz="1946" dirty="0" err="1">
                <a:solidFill>
                  <a:srgbClr val="008000"/>
                </a:solidFill>
                <a:latin typeface="Courier" charset="0"/>
              </a:rPr>
              <a:t>x</a:t>
            </a: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 &gt; 10.0 || </a:t>
            </a:r>
            <a:r>
              <a:rPr lang="en-US" sz="1946" dirty="0" err="1">
                <a:solidFill>
                  <a:srgbClr val="008000"/>
                </a:solidFill>
                <a:latin typeface="Courier" charset="0"/>
              </a:rPr>
              <a:t>x</a:t>
            </a:r>
            <a:r>
              <a:rPr lang="en-US" sz="1946" dirty="0">
                <a:solidFill>
                  <a:srgbClr val="008000"/>
                </a:solidFill>
                <a:latin typeface="Courier" charset="0"/>
              </a:rPr>
              <a:t> &lt; -10.0)	</a:t>
            </a:r>
            <a:r>
              <a:rPr lang="en-US" sz="1946" dirty="0">
                <a:solidFill>
                  <a:srgbClr val="3366FF"/>
                </a:solidFill>
                <a:latin typeface="Courier" charset="0"/>
              </a:rPr>
              <a:t>// || = </a:t>
            </a:r>
            <a:r>
              <a:rPr lang="en-US" sz="1946" dirty="0" smtClean="0">
                <a:solidFill>
                  <a:srgbClr val="3366FF"/>
                </a:solidFill>
                <a:latin typeface="Courier" charset="0"/>
              </a:rPr>
              <a:t>or</a:t>
            </a:r>
            <a:endParaRPr lang="en-US" dirty="0" smtClean="0">
              <a:solidFill>
                <a:srgbClr val="3366FF"/>
              </a:solidFill>
            </a:endParaRPr>
          </a:p>
          <a:p>
            <a:r>
              <a:rPr lang="en-US" dirty="0" smtClean="0"/>
              <a:t>Don’t use assignment (</a:t>
            </a:r>
            <a:r>
              <a:rPr lang="en-US" dirty="0" smtClean="0">
                <a:solidFill>
                  <a:srgbClr val="008000"/>
                </a:solidFill>
              </a:rPr>
              <a:t>=</a:t>
            </a:r>
            <a:r>
              <a:rPr lang="en-US" dirty="0" smtClean="0"/>
              <a:t>) in test clauses</a:t>
            </a:r>
          </a:p>
          <a:p>
            <a:pPr lvl="1"/>
            <a:r>
              <a:rPr lang="en-US" dirty="0" smtClean="0"/>
              <a:t>Remember to double up </a:t>
            </a:r>
            <a:r>
              <a:rPr lang="en-US" dirty="0" smtClean="0">
                <a:solidFill>
                  <a:srgbClr val="008000"/>
                </a:solidFill>
              </a:rPr>
              <a:t>==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8000"/>
                </a:solidFill>
              </a:rPr>
              <a:t>&amp;&amp;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8000"/>
                </a:solidFill>
              </a:rPr>
              <a:t>||</a:t>
            </a:r>
          </a:p>
          <a:p>
            <a:r>
              <a:rPr lang="en-US" dirty="0" smtClean="0"/>
              <a:t>Will execute single following command, or next </a:t>
            </a:r>
            <a:r>
              <a:rPr lang="en-US" dirty="0" smtClean="0">
                <a:solidFill>
                  <a:srgbClr val="008000"/>
                </a:solidFill>
              </a:rPr>
              <a:t>{ }</a:t>
            </a:r>
            <a:r>
              <a:rPr lang="en-US" dirty="0" smtClean="0"/>
              <a:t> block</a:t>
            </a:r>
          </a:p>
          <a:p>
            <a:pPr lvl="1"/>
            <a:r>
              <a:rPr lang="en-US" dirty="0" smtClean="0"/>
              <a:t>wise to form </a:t>
            </a:r>
            <a:r>
              <a:rPr lang="en-US" dirty="0" smtClean="0">
                <a:solidFill>
                  <a:srgbClr val="008000"/>
                </a:solidFill>
              </a:rPr>
              <a:t>{ }</a:t>
            </a:r>
            <a:r>
              <a:rPr lang="en-US" dirty="0" smtClean="0"/>
              <a:t> block even if only one line, for readability/expansion</a:t>
            </a:r>
          </a:p>
          <a:p>
            <a:r>
              <a:rPr lang="en-US" dirty="0" smtClean="0"/>
              <a:t>Can combine with </a:t>
            </a:r>
            <a:r>
              <a:rPr lang="en-US" dirty="0" smtClean="0">
                <a:solidFill>
                  <a:srgbClr val="FF0000"/>
                </a:solidFill>
              </a:rPr>
              <a:t>else </a:t>
            </a:r>
            <a:r>
              <a:rPr lang="en-US" dirty="0" smtClean="0"/>
              <a:t>statements for more complex behavior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If..else</a:t>
            </a:r>
            <a:r>
              <a:rPr lang="en-US" dirty="0" smtClean="0"/>
              <a:t>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Snippet from code to switch LED ON/OFF by listening to a button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BUTTON and LED are simply constant integers defined at the program start</a:t>
            </a:r>
          </a:p>
          <a:p>
            <a:r>
              <a:rPr lang="en-US" dirty="0" smtClean="0"/>
              <a:t>Note the use of braces</a:t>
            </a:r>
          </a:p>
          <a:p>
            <a:pPr lvl="1"/>
            <a:r>
              <a:rPr lang="en-US" dirty="0" smtClean="0"/>
              <a:t>exact placement/arrangement </a:t>
            </a:r>
            <a:r>
              <a:rPr lang="en-US" dirty="0" err="1" smtClean="0"/>
              <a:t>unnec</a:t>
            </a:r>
            <a:r>
              <a:rPr lang="en-US" dirty="0" smtClean="0"/>
              <a:t>., but be consistent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956651"/>
            <a:ext cx="406328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loop()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val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=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digitalRead(BUTTON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if (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val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== HIGH){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, HIGH);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} else 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, LOW);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}</a:t>
            </a:r>
          </a:p>
          <a:p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}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Most common form of loop in C</a:t>
            </a:r>
          </a:p>
          <a:p>
            <a:pPr lvl="1"/>
            <a:r>
              <a:rPr lang="en-US" dirty="0" smtClean="0"/>
              <a:t>also 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while</a:t>
            </a:r>
            <a:r>
              <a:rPr lang="en-US" dirty="0" smtClean="0"/>
              <a:t>,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do</a:t>
            </a:r>
            <a:r>
              <a:rPr lang="en-US" sz="2000" dirty="0" err="1" smtClean="0">
                <a:latin typeface="Courier"/>
                <a:cs typeface="Courier"/>
              </a:rPr>
              <a:t>..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while</a:t>
            </a:r>
            <a:r>
              <a:rPr lang="en-US" dirty="0" smtClean="0"/>
              <a:t> loops</a:t>
            </a:r>
          </a:p>
          <a:p>
            <a:pPr lvl="1"/>
            <a:r>
              <a:rPr lang="en-US" dirty="0" smtClean="0"/>
              <a:t>associated action encapsulated by braces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353" dirty="0" smtClean="0">
              <a:latin typeface="Courier"/>
              <a:cs typeface="Courier"/>
            </a:endParaRPr>
          </a:p>
          <a:p>
            <a:r>
              <a:rPr lang="en-US" sz="2353" dirty="0" err="1" smtClean="0">
                <a:solidFill>
                  <a:srgbClr val="008000"/>
                </a:solidFill>
                <a:latin typeface="Courier"/>
                <a:cs typeface="Courier"/>
              </a:rPr>
              <a:t>k</a:t>
            </a:r>
            <a:r>
              <a:rPr lang="en-US" sz="2353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is iterated</a:t>
            </a:r>
          </a:p>
          <a:p>
            <a:pPr lvl="1"/>
            <a:r>
              <a:rPr lang="en-US" dirty="0" smtClean="0"/>
              <a:t>assigned to zero at beginning</a:t>
            </a:r>
          </a:p>
          <a:p>
            <a:pPr lvl="1"/>
            <a:r>
              <a:rPr lang="en-US" dirty="0" smtClean="0"/>
              <a:t>confined to be less than 10</a:t>
            </a:r>
          </a:p>
          <a:p>
            <a:pPr lvl="1"/>
            <a:r>
              <a:rPr lang="en-US" dirty="0" smtClean="0"/>
              <a:t>incremented by one after each loop (could do </a:t>
            </a:r>
            <a:r>
              <a:rPr lang="en-US" sz="2118" dirty="0" err="1" smtClean="0">
                <a:solidFill>
                  <a:srgbClr val="008000"/>
                </a:solidFill>
                <a:latin typeface="Courier"/>
                <a:cs typeface="Courier"/>
              </a:rPr>
              <a:t>k</a:t>
            </a:r>
            <a:r>
              <a:rPr lang="en-US" sz="2118" dirty="0" smtClean="0">
                <a:solidFill>
                  <a:srgbClr val="008000"/>
                </a:solidFill>
                <a:latin typeface="Courier"/>
                <a:cs typeface="Courier"/>
              </a:rPr>
              <a:t> += 1</a:t>
            </a:r>
            <a:r>
              <a:rPr lang="en-US" dirty="0" smtClean="0"/>
              <a:t>)</a:t>
            </a:r>
          </a:p>
          <a:p>
            <a:r>
              <a:rPr lang="en-US" sz="2353" dirty="0" smtClean="0">
                <a:solidFill>
                  <a:srgbClr val="008000"/>
                </a:solidFill>
                <a:latin typeface="Courier"/>
                <a:cs typeface="Courier"/>
              </a:rPr>
              <a:t>for(;;)</a:t>
            </a:r>
            <a:r>
              <a:rPr lang="en-US" dirty="0" smtClean="0"/>
              <a:t> makes infinite loop (no conditions)</a:t>
            </a:r>
          </a:p>
          <a:p>
            <a:r>
              <a:rPr lang="en-US" sz="2353" dirty="0" err="1" smtClean="0">
                <a:solidFill>
                  <a:srgbClr val="008000"/>
                </a:solidFill>
                <a:latin typeface="Courier"/>
                <a:cs typeface="Courier"/>
              </a:rPr>
              <a:t>x</a:t>
            </a:r>
            <a:r>
              <a:rPr lang="en-US" sz="2353" dirty="0" smtClean="0">
                <a:solidFill>
                  <a:srgbClr val="008000"/>
                </a:solidFill>
                <a:latin typeface="Courier"/>
                <a:cs typeface="Courier"/>
              </a:rPr>
              <a:t> += 1</a:t>
            </a:r>
            <a:r>
              <a:rPr lang="en-US" dirty="0" smtClean="0"/>
              <a:t> means </a:t>
            </a:r>
            <a:r>
              <a:rPr lang="en-US" sz="2353" dirty="0" err="1" smtClean="0">
                <a:solidFill>
                  <a:srgbClr val="008000"/>
                </a:solidFill>
                <a:latin typeface="Courier"/>
                <a:cs typeface="Courier"/>
              </a:rPr>
              <a:t>x</a:t>
            </a:r>
            <a:r>
              <a:rPr lang="en-US" sz="2353" dirty="0" smtClean="0">
                <a:solidFill>
                  <a:srgbClr val="008000"/>
                </a:solidFill>
                <a:latin typeface="Courier"/>
                <a:cs typeface="Courier"/>
              </a:rPr>
              <a:t> = </a:t>
            </a:r>
            <a:r>
              <a:rPr lang="en-US" sz="2353" dirty="0" err="1" smtClean="0">
                <a:solidFill>
                  <a:srgbClr val="008000"/>
                </a:solidFill>
                <a:latin typeface="Courier"/>
                <a:cs typeface="Courier"/>
              </a:rPr>
              <a:t>x</a:t>
            </a:r>
            <a:r>
              <a:rPr lang="en-US" sz="2353" dirty="0" smtClean="0">
                <a:solidFill>
                  <a:srgbClr val="008000"/>
                </a:solidFill>
                <a:latin typeface="Courier"/>
                <a:cs typeface="Courier"/>
              </a:rPr>
              <a:t> + 1</a:t>
            </a:r>
            <a:r>
              <a:rPr lang="en-US" dirty="0" smtClean="0"/>
              <a:t>; </a:t>
            </a:r>
            <a:r>
              <a:rPr lang="en-US" sz="2353" dirty="0" err="1" smtClean="0">
                <a:solidFill>
                  <a:srgbClr val="008000"/>
                </a:solidFill>
                <a:latin typeface="Courier"/>
                <a:cs typeface="Courier"/>
              </a:rPr>
              <a:t>x</a:t>
            </a:r>
            <a:r>
              <a:rPr lang="en-US" sz="2353" dirty="0" smtClean="0">
                <a:solidFill>
                  <a:srgbClr val="008000"/>
                </a:solidFill>
                <a:latin typeface="Courier"/>
                <a:cs typeface="Courier"/>
              </a:rPr>
              <a:t> %= 4</a:t>
            </a:r>
            <a:r>
              <a:rPr lang="en-US" dirty="0" smtClean="0"/>
              <a:t> means </a:t>
            </a:r>
            <a:r>
              <a:rPr lang="en-US" sz="2353" dirty="0" err="1" smtClean="0">
                <a:solidFill>
                  <a:srgbClr val="008000"/>
                </a:solidFill>
                <a:latin typeface="Courier"/>
                <a:cs typeface="Courier"/>
              </a:rPr>
              <a:t>x</a:t>
            </a:r>
            <a:r>
              <a:rPr lang="en-US" sz="2353" dirty="0" smtClean="0">
                <a:solidFill>
                  <a:srgbClr val="008000"/>
                </a:solidFill>
                <a:latin typeface="Courier"/>
                <a:cs typeface="Courier"/>
              </a:rPr>
              <a:t> = </a:t>
            </a:r>
            <a:r>
              <a:rPr lang="en-US" sz="2353" dirty="0" err="1" smtClean="0">
                <a:solidFill>
                  <a:srgbClr val="008000"/>
                </a:solidFill>
                <a:latin typeface="Courier"/>
                <a:cs typeface="Courier"/>
              </a:rPr>
              <a:t>x</a:t>
            </a:r>
            <a:r>
              <a:rPr lang="en-US" sz="2353" dirty="0" smtClean="0">
                <a:solidFill>
                  <a:srgbClr val="008000"/>
                </a:solidFill>
                <a:latin typeface="Courier"/>
                <a:cs typeface="Courier"/>
              </a:rPr>
              <a:t> % 4</a:t>
            </a:r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pPr lvl="1"/>
            <a:r>
              <a:rPr lang="en-US" sz="2118" dirty="0" smtClean="0">
                <a:solidFill>
                  <a:srgbClr val="008000"/>
                </a:solidFill>
                <a:latin typeface="Courier"/>
                <a:cs typeface="Courier"/>
              </a:rPr>
              <a:t>count</a:t>
            </a:r>
            <a:r>
              <a:rPr lang="en-US" dirty="0" smtClean="0"/>
              <a:t> will go 1, 2, 3, 0, 1, 2, 3, 0, 1, 2 then end loop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13385" y="2015830"/>
            <a:ext cx="289354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int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k,count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;</a:t>
            </a:r>
          </a:p>
          <a:p>
            <a:endParaRPr lang="en-US" sz="1600" dirty="0">
              <a:solidFill>
                <a:srgbClr val="008000"/>
              </a:solidFill>
              <a:latin typeface="Courier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count = 0;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for (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k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=0;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k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&lt; 10; </a:t>
            </a:r>
            <a:r>
              <a:rPr lang="en-US" sz="1600" dirty="0" err="1">
                <a:solidFill>
                  <a:srgbClr val="008000"/>
                </a:solidFill>
                <a:latin typeface="Courier" charset="0"/>
              </a:rPr>
              <a:t>k</a:t>
            </a:r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++)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{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count += 1;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  count %= 4;</a:t>
            </a:r>
            <a:endParaRPr lang="en-US" sz="1600" dirty="0" smtClean="0">
              <a:solidFill>
                <a:srgbClr val="008000"/>
              </a:solidFill>
              <a:latin typeface="Courier" charset="0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 charset="0"/>
              </a:rPr>
              <a:t>}</a:t>
            </a:r>
            <a:endParaRPr lang="en-US" sz="1800" dirty="0">
              <a:solidFill>
                <a:srgbClr val="008000"/>
              </a:solidFill>
              <a:latin typeface="Courier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524"/>
            <a:ext cx="8229600" cy="553387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MWF Lecture, at least for first 5 weeks</a:t>
            </a:r>
          </a:p>
          <a:p>
            <a:pPr lvl="1"/>
            <a:r>
              <a:rPr lang="en-US" dirty="0" smtClean="0"/>
              <a:t>7% of course grade on participation/attendance</a:t>
            </a:r>
          </a:p>
          <a:p>
            <a:r>
              <a:rPr lang="en-US" dirty="0" smtClean="0"/>
              <a:t>Structured Labs first 4 weeks (building blocks)</a:t>
            </a:r>
          </a:p>
          <a:p>
            <a:pPr lvl="1"/>
            <a:r>
              <a:rPr lang="en-US" dirty="0" smtClean="0"/>
              <a:t>demonstrated performance is 36% of grade</a:t>
            </a:r>
          </a:p>
          <a:p>
            <a:pPr lvl="1"/>
            <a:r>
              <a:rPr lang="en-US" dirty="0" smtClean="0"/>
              <a:t>must adhere to due dates to prevent falling behind</a:t>
            </a:r>
          </a:p>
          <a:p>
            <a:r>
              <a:rPr lang="en-US" dirty="0" smtClean="0"/>
              <a:t>Midterm to demonstrate simple coding, 7% of grade</a:t>
            </a:r>
          </a:p>
          <a:p>
            <a:r>
              <a:rPr lang="en-US" dirty="0" smtClean="0"/>
              <a:t>Creative project second half of quarter (50% of grade)</a:t>
            </a:r>
          </a:p>
          <a:p>
            <a:pPr lvl="1"/>
            <a:r>
              <a:rPr lang="en-US" dirty="0" smtClean="0"/>
              <a:t>final demonstration Friday March 19 (with spectators)</a:t>
            </a:r>
          </a:p>
          <a:p>
            <a:r>
              <a:rPr lang="en-US" dirty="0" smtClean="0"/>
              <a:t>Work in teams of 2 (with few exceptions)</a:t>
            </a:r>
          </a:p>
          <a:p>
            <a:r>
              <a:rPr lang="en-US" dirty="0" smtClean="0"/>
              <a:t>Primary Lab periods: T/W 2−6</a:t>
            </a:r>
          </a:p>
          <a:p>
            <a:pPr lvl="1"/>
            <a:r>
              <a:rPr lang="en-US" dirty="0" smtClean="0"/>
              <a:t>at least 2/3 of “help” will be on hand</a:t>
            </a:r>
          </a:p>
          <a:p>
            <a:pPr lvl="1"/>
            <a:r>
              <a:rPr lang="en-US" dirty="0" smtClean="0"/>
              <a:t>will have access to lab space 24/7</a:t>
            </a:r>
          </a:p>
          <a:p>
            <a:r>
              <a:rPr lang="en-US" dirty="0" smtClean="0"/>
              <a:t>2 Profs &amp; 2 TAs:</a:t>
            </a:r>
          </a:p>
          <a:p>
            <a:pPr lvl="1"/>
            <a:r>
              <a:rPr lang="en-US" dirty="0" smtClean="0"/>
              <a:t>Tom Murphy, Julio Barreiro, Clayton Anderson, Paul </a:t>
            </a:r>
            <a:r>
              <a:rPr lang="en-US" dirty="0" err="1" smtClean="0"/>
              <a:t>Lauria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BFC928-92D8-5C41-9CBD-24B2858F739D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>
                <a:latin typeface="Courier"/>
                <a:cs typeface="Courier"/>
              </a:rPr>
              <a:t>#define </a:t>
            </a:r>
            <a:r>
              <a:rPr lang="en-US" dirty="0"/>
              <a:t>to ease the coding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087" y="1904999"/>
            <a:ext cx="7772400" cy="458439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000" dirty="0">
                <a:solidFill>
                  <a:srgbClr val="008000"/>
                </a:solidFill>
                <a:latin typeface="Courier" charset="0"/>
              </a:rPr>
              <a:t>#define</a:t>
            </a:r>
            <a:r>
              <a:rPr lang="en-US" sz="2400" dirty="0"/>
              <a:t> </a:t>
            </a:r>
            <a:r>
              <a:rPr lang="en-US" sz="2400" dirty="0" smtClean="0"/>
              <a:t>comes in the “preamble” of the code</a:t>
            </a:r>
          </a:p>
          <a:p>
            <a:pPr lvl="1" eaLnBrk="1" hangingPunct="1">
              <a:defRPr/>
            </a:pPr>
            <a:r>
              <a:rPr lang="en-US" sz="2000" dirty="0"/>
              <a:t>note no semi-colons</a:t>
            </a:r>
          </a:p>
          <a:p>
            <a:pPr lvl="1" eaLnBrk="1" hangingPunct="1">
              <a:defRPr/>
            </a:pPr>
            <a:r>
              <a:rPr lang="en-US" sz="2000" dirty="0"/>
              <a:t>just a text replacement process: any appearance of </a:t>
            </a:r>
            <a:r>
              <a:rPr lang="en-US" sz="2000" dirty="0">
                <a:solidFill>
                  <a:srgbClr val="008000"/>
                </a:solidFill>
              </a:rPr>
              <a:t>NPOINTS </a:t>
            </a:r>
            <a:r>
              <a:rPr lang="en-US" sz="2000" dirty="0"/>
              <a:t>in the source code is replaced by 10</a:t>
            </a:r>
          </a:p>
          <a:p>
            <a:pPr lvl="1" eaLnBrk="1" hangingPunct="1">
              <a:defRPr/>
            </a:pPr>
            <a:r>
              <a:rPr lang="en-US" sz="2000" dirty="0"/>
              <a:t>Convention to use all </a:t>
            </a:r>
            <a:r>
              <a:rPr lang="en-US" sz="2000" dirty="0" err="1"/>
              <a:t>CAPs</a:t>
            </a:r>
            <a:r>
              <a:rPr lang="en-US" sz="2000" dirty="0"/>
              <a:t> to differentiate from normal variables or commands</a:t>
            </a:r>
          </a:p>
          <a:p>
            <a:pPr lvl="1" eaLnBrk="1" hangingPunct="1">
              <a:defRPr/>
            </a:pPr>
            <a:r>
              <a:rPr lang="en-US" sz="2000" dirty="0"/>
              <a:t>Now to change the number of points processed by that program, only have to modify one </a:t>
            </a:r>
            <a:r>
              <a:rPr lang="en-US" sz="2000" dirty="0" smtClean="0"/>
              <a:t>line</a:t>
            </a:r>
          </a:p>
          <a:p>
            <a:pPr lvl="1">
              <a:defRPr/>
            </a:pPr>
            <a:r>
              <a:rPr lang="en-US" sz="2000" dirty="0" err="1" smtClean="0"/>
              <a:t>Arduino.h</a:t>
            </a:r>
            <a:r>
              <a:rPr lang="en-US" sz="2000" dirty="0" smtClean="0"/>
              <a:t> defines handy </a:t>
            </a:r>
            <a:r>
              <a:rPr lang="en-US" sz="2000" dirty="0"/>
              <a:t>things like </a:t>
            </a:r>
            <a:r>
              <a:rPr lang="en-US" sz="2000" dirty="0">
                <a:solidFill>
                  <a:srgbClr val="008000"/>
                </a:solidFill>
              </a:rPr>
              <a:t>HIGH = </a:t>
            </a:r>
            <a:r>
              <a:rPr lang="en-US" sz="2000" dirty="0" smtClean="0">
                <a:solidFill>
                  <a:srgbClr val="008000"/>
                </a:solidFill>
              </a:rPr>
              <a:t>0x1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8000"/>
                </a:solidFill>
              </a:rPr>
              <a:t>LOW </a:t>
            </a:r>
            <a:r>
              <a:rPr lang="en-US" sz="2000" dirty="0">
                <a:solidFill>
                  <a:srgbClr val="008000"/>
                </a:solidFill>
              </a:rPr>
              <a:t>= </a:t>
            </a:r>
            <a:r>
              <a:rPr lang="en-US" sz="2000" dirty="0" smtClean="0">
                <a:solidFill>
                  <a:srgbClr val="008000"/>
                </a:solidFill>
              </a:rPr>
              <a:t>0x0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8000"/>
                </a:solidFill>
              </a:rPr>
              <a:t>INPUT </a:t>
            </a:r>
            <a:r>
              <a:rPr lang="en-US" sz="2000" dirty="0">
                <a:solidFill>
                  <a:srgbClr val="008000"/>
                </a:solidFill>
              </a:rPr>
              <a:t>= </a:t>
            </a:r>
            <a:r>
              <a:rPr lang="en-US" sz="2000" dirty="0" smtClean="0">
                <a:solidFill>
                  <a:srgbClr val="008000"/>
                </a:solidFill>
              </a:rPr>
              <a:t>0x0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8000"/>
                </a:solidFill>
              </a:rPr>
              <a:t>OUTPUT </a:t>
            </a:r>
            <a:r>
              <a:rPr lang="en-US" sz="2000" dirty="0">
                <a:solidFill>
                  <a:srgbClr val="008000"/>
                </a:solidFill>
              </a:rPr>
              <a:t>= </a:t>
            </a:r>
            <a:r>
              <a:rPr lang="en-US" sz="2000" dirty="0" smtClean="0">
                <a:solidFill>
                  <a:srgbClr val="008000"/>
                </a:solidFill>
              </a:rPr>
              <a:t>0x1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8000"/>
                </a:solidFill>
              </a:rPr>
              <a:t>INPUT_PULLUP </a:t>
            </a:r>
            <a:r>
              <a:rPr lang="en-US" sz="2000" dirty="0">
                <a:solidFill>
                  <a:srgbClr val="008000"/>
                </a:solidFill>
              </a:rPr>
              <a:t>= </a:t>
            </a:r>
            <a:r>
              <a:rPr lang="en-US" sz="2000" dirty="0" smtClean="0">
                <a:solidFill>
                  <a:srgbClr val="008000"/>
                </a:solidFill>
              </a:rPr>
              <a:t>0x2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8000"/>
                </a:solidFill>
              </a:rPr>
              <a:t>PI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8000"/>
                </a:solidFill>
              </a:rPr>
              <a:t>HALF_PI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8000"/>
                </a:solidFill>
              </a:rPr>
              <a:t>TWO_PI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8000"/>
                </a:solidFill>
              </a:rPr>
              <a:t>DEG_TO_RAD</a:t>
            </a:r>
            <a:r>
              <a:rPr lang="en-US" sz="2000" dirty="0"/>
              <a:t>, </a:t>
            </a:r>
            <a:r>
              <a:rPr lang="en-US" sz="2000" dirty="0" smtClean="0">
                <a:solidFill>
                  <a:srgbClr val="008000"/>
                </a:solidFill>
              </a:rPr>
              <a:t>RAD_TO_DEG</a:t>
            </a:r>
            <a:r>
              <a:rPr lang="en-US" sz="2000" dirty="0" smtClean="0"/>
              <a:t>, etc. to make programming easier to read/code</a:t>
            </a:r>
            <a:endParaRPr lang="en-US" sz="2000" dirty="0"/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1022926" y="1151235"/>
            <a:ext cx="252414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#define NPOINTS 10</a:t>
            </a:r>
          </a:p>
          <a:p>
            <a:r>
              <a:rPr lang="en-US" sz="1600" dirty="0">
                <a:solidFill>
                  <a:srgbClr val="008000"/>
                </a:solidFill>
                <a:latin typeface="Courier" charset="0"/>
              </a:rPr>
              <a:t>#define</a:t>
            </a:r>
            <a:r>
              <a:rPr lang="en-US" sz="1600" dirty="0" smtClean="0">
                <a:solidFill>
                  <a:srgbClr val="008000"/>
                </a:solidFill>
                <a:latin typeface="Courier" charset="0"/>
              </a:rPr>
              <a:t> HIGHSTATE 1</a:t>
            </a:r>
            <a:endParaRPr lang="en-US" sz="1600" dirty="0">
              <a:solidFill>
                <a:srgbClr val="008000"/>
              </a:solidFill>
              <a:latin typeface="Courier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Voices from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avoid magnets in projects (2013)</a:t>
            </a:r>
          </a:p>
          <a:p>
            <a:r>
              <a:rPr lang="en-US" dirty="0" smtClean="0"/>
              <a:t>heat sinks are there for a reason (2013)</a:t>
            </a:r>
          </a:p>
          <a:p>
            <a:r>
              <a:rPr lang="en-US" dirty="0" smtClean="0"/>
              <a:t>make circuit diagrams &amp; update changes (2013)</a:t>
            </a:r>
          </a:p>
          <a:p>
            <a:r>
              <a:rPr lang="en-US" dirty="0" smtClean="0"/>
              <a:t>robots are </a:t>
            </a:r>
            <a:r>
              <a:rPr lang="en-US" b="1" dirty="0" smtClean="0"/>
              <a:t>stupid</a:t>
            </a:r>
            <a:r>
              <a:rPr lang="en-US" dirty="0" smtClean="0"/>
              <a:t> (2013, 2014)</a:t>
            </a:r>
          </a:p>
          <a:p>
            <a:r>
              <a:rPr lang="en-US" dirty="0" smtClean="0"/>
              <a:t>use the oscilloscope (2013)</a:t>
            </a:r>
          </a:p>
          <a:p>
            <a:r>
              <a:rPr lang="en-US" b="1" dirty="0" smtClean="0"/>
              <a:t>save often</a:t>
            </a:r>
            <a:r>
              <a:rPr lang="en-US" dirty="0" smtClean="0"/>
              <a:t>, and different</a:t>
            </a:r>
            <a:r>
              <a:rPr lang="en-US" dirty="0" smtClean="0"/>
              <a:t> versions (</a:t>
            </a:r>
            <a:r>
              <a:rPr lang="en-US" dirty="0" smtClean="0"/>
              <a:t>2013, </a:t>
            </a:r>
            <a:r>
              <a:rPr lang="en-US" dirty="0" smtClean="0"/>
              <a:t>2014, 2015)</a:t>
            </a:r>
            <a:endParaRPr lang="en-US" dirty="0" smtClean="0"/>
          </a:p>
          <a:p>
            <a:r>
              <a:rPr lang="en-US" dirty="0" smtClean="0"/>
              <a:t>some lectures are boring, but boring ≠ useless (2013)</a:t>
            </a:r>
          </a:p>
          <a:p>
            <a:r>
              <a:rPr lang="en-US" dirty="0" smtClean="0"/>
              <a:t>start early (2014)</a:t>
            </a:r>
          </a:p>
          <a:p>
            <a:r>
              <a:rPr lang="en-US" dirty="0" smtClean="0"/>
              <a:t>comment your code (2014)</a:t>
            </a:r>
          </a:p>
          <a:p>
            <a:r>
              <a:rPr lang="en-US" dirty="0" smtClean="0"/>
              <a:t>take more time to think than to code (2014)</a:t>
            </a:r>
          </a:p>
          <a:p>
            <a:r>
              <a:rPr lang="en-US" dirty="0" smtClean="0"/>
              <a:t>don’t use </a:t>
            </a:r>
            <a:r>
              <a:rPr lang="en-US" dirty="0" err="1" smtClean="0"/>
              <a:t>perf</a:t>
            </a:r>
            <a:r>
              <a:rPr lang="en-US" dirty="0" smtClean="0"/>
              <a:t>-board unless you rock at soldering (2014)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Listen to Prof. Murphy and TAs (2014)</a:t>
            </a:r>
          </a:p>
          <a:p>
            <a:r>
              <a:rPr lang="en-US" dirty="0" smtClean="0"/>
              <a:t>Use Serial Monitor and DVM for debugging (</a:t>
            </a:r>
            <a:r>
              <a:rPr lang="en-US" dirty="0" smtClean="0"/>
              <a:t>2014, 2015)</a:t>
            </a:r>
            <a:endParaRPr lang="en-US" dirty="0" smtClean="0"/>
          </a:p>
          <a:p>
            <a:r>
              <a:rPr lang="en-US" dirty="0" smtClean="0"/>
              <a:t>Pin conflicts are real! (2014)</a:t>
            </a:r>
          </a:p>
          <a:p>
            <a:r>
              <a:rPr lang="en-US" dirty="0" smtClean="0"/>
              <a:t>Know what pins are used by your shield (2014)</a:t>
            </a:r>
          </a:p>
          <a:p>
            <a:r>
              <a:rPr lang="en-US" dirty="0" smtClean="0"/>
              <a:t>Read the data sheets (2014)</a:t>
            </a:r>
          </a:p>
          <a:p>
            <a:r>
              <a:rPr lang="en-US" dirty="0" smtClean="0"/>
              <a:t>Walk away if something doesn’t work (2014</a:t>
            </a:r>
            <a:r>
              <a:rPr lang="en-US" dirty="0" smtClean="0"/>
              <a:t>)</a:t>
            </a:r>
          </a:p>
          <a:p>
            <a:r>
              <a:rPr lang="en-US" dirty="0" smtClean="0"/>
              <a:t>Know the purpose of every line of code (2015)</a:t>
            </a:r>
          </a:p>
          <a:p>
            <a:r>
              <a:rPr lang="en-US" dirty="0" smtClean="0"/>
              <a:t>A simple concept might not be so simple (2015)</a:t>
            </a:r>
          </a:p>
          <a:p>
            <a:r>
              <a:rPr lang="en-US" dirty="0" smtClean="0"/>
              <a:t>Pick a project that can be scaled up or down (2015)</a:t>
            </a:r>
          </a:p>
          <a:p>
            <a:r>
              <a:rPr lang="en-US" dirty="0" smtClean="0"/>
              <a:t>Get your own </a:t>
            </a:r>
            <a:r>
              <a:rPr lang="en-US" dirty="0" err="1" smtClean="0"/>
              <a:t>Arduino</a:t>
            </a:r>
            <a:r>
              <a:rPr lang="en-US" dirty="0" smtClean="0"/>
              <a:t> &amp; practice/explore (2015)</a:t>
            </a:r>
          </a:p>
          <a:p>
            <a:r>
              <a:rPr lang="en-US" dirty="0" smtClean="0"/>
              <a:t>Batteries can be a real pain (2015)</a:t>
            </a:r>
          </a:p>
          <a:p>
            <a:r>
              <a:rPr lang="en-US" dirty="0" smtClean="0"/>
              <a:t>Make </a:t>
            </a:r>
            <a:r>
              <a:rPr lang="en-US" dirty="0" smtClean="0"/>
              <a:t>a set schedule </a:t>
            </a:r>
            <a:r>
              <a:rPr lang="en-US" smtClean="0"/>
              <a:t>with partner (2015)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go to lab right after class to start on kits</a:t>
            </a:r>
          </a:p>
          <a:p>
            <a:pPr lvl="1"/>
            <a:r>
              <a:rPr lang="en-US" dirty="0" smtClean="0"/>
              <a:t>otherwise Tue. or Wed. lab at normal 2PM start time</a:t>
            </a:r>
          </a:p>
          <a:p>
            <a:r>
              <a:rPr lang="en-US" dirty="0" smtClean="0"/>
              <a:t>Late labs (even by an hour) incur grade-point penalty</a:t>
            </a:r>
          </a:p>
          <a:p>
            <a:pPr lvl="1"/>
            <a:r>
              <a:rPr lang="en-US" dirty="0" smtClean="0"/>
              <a:t>very important (for project) to avoid slippage</a:t>
            </a:r>
          </a:p>
          <a:p>
            <a:pPr lvl="1"/>
            <a:r>
              <a:rPr lang="en-US" dirty="0" smtClean="0"/>
              <a:t>can accelerate by jumping through labs ahead of schedule</a:t>
            </a:r>
          </a:p>
          <a:p>
            <a:r>
              <a:rPr lang="en-US" dirty="0" smtClean="0"/>
              <a:t>Will have midterm to check basic coding proficiency </a:t>
            </a:r>
          </a:p>
          <a:p>
            <a:r>
              <a:rPr lang="en-US" dirty="0" smtClean="0"/>
              <a:t>Grading scheme:</a:t>
            </a:r>
          </a:p>
          <a:p>
            <a:pPr lvl="1"/>
            <a:r>
              <a:rPr lang="en-US" dirty="0" smtClean="0"/>
              <a:t>50% project (proposal, implementation, success, report)</a:t>
            </a:r>
          </a:p>
          <a:p>
            <a:pPr lvl="1"/>
            <a:r>
              <a:rPr lang="en-US" dirty="0" smtClean="0"/>
              <a:t>36% weekly lab (4 installments: success/demo, write-up)</a:t>
            </a:r>
          </a:p>
          <a:p>
            <a:pPr lvl="1"/>
            <a:r>
              <a:rPr lang="en-US" dirty="0" smtClean="0"/>
              <a:t>7% midterm (coding example)</a:t>
            </a:r>
          </a:p>
          <a:p>
            <a:pPr lvl="1"/>
            <a:r>
              <a:rPr lang="en-US" dirty="0" smtClean="0"/>
              <a:t>7% participation/attendance of lecture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Visit </a:t>
            </a:r>
            <a:r>
              <a:rPr lang="en-US" dirty="0" smtClean="0">
                <a:hlinkClick r:id="rId3"/>
              </a:rPr>
              <a:t>http://www.physics.ucsd.edu/~tmurphy/phys124/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Assignments</a:t>
            </a:r>
          </a:p>
          <a:p>
            <a:pPr lvl="1"/>
            <a:r>
              <a:rPr lang="en-US" dirty="0" smtClean="0"/>
              <a:t>Lab Exercises</a:t>
            </a:r>
          </a:p>
          <a:p>
            <a:pPr lvl="1"/>
            <a:r>
              <a:rPr lang="en-US" dirty="0" smtClean="0"/>
              <a:t>Useful Links</a:t>
            </a:r>
          </a:p>
          <a:p>
            <a:pPr lvl="1"/>
            <a:r>
              <a:rPr lang="en-US" dirty="0" smtClean="0"/>
              <a:t>Contact Info &amp; Logistics</a:t>
            </a:r>
          </a:p>
          <a:p>
            <a:r>
              <a:rPr lang="en-US" dirty="0" smtClean="0"/>
              <a:t>May want to look at Lecture 2 for Week 1 Lab</a:t>
            </a:r>
          </a:p>
          <a:p>
            <a:pPr lvl="1"/>
            <a:r>
              <a:rPr lang="en-US" dirty="0" smtClean="0"/>
              <a:t>especially you Tuesday folks…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Three principal ingredients</a:t>
            </a:r>
          </a:p>
          <a:p>
            <a:pPr lvl="1"/>
            <a:r>
              <a:rPr lang="en-US" dirty="0" smtClean="0"/>
              <a:t>Measure/Sense/Perceive</a:t>
            </a:r>
          </a:p>
          <a:p>
            <a:pPr lvl="2"/>
            <a:r>
              <a:rPr lang="en-US" dirty="0" smtClean="0"/>
              <a:t>the most physics-related component</a:t>
            </a:r>
          </a:p>
          <a:p>
            <a:pPr lvl="1"/>
            <a:r>
              <a:rPr lang="en-US" dirty="0" smtClean="0"/>
              <a:t>Process/Calculate/Think</a:t>
            </a:r>
          </a:p>
          <a:p>
            <a:pPr lvl="2"/>
            <a:r>
              <a:rPr lang="en-US" dirty="0" smtClean="0"/>
              <a:t>usually via microcontroller</a:t>
            </a:r>
          </a:p>
          <a:p>
            <a:pPr lvl="1"/>
            <a:r>
              <a:rPr lang="en-US" dirty="0" smtClean="0"/>
              <a:t>Act/React/Do</a:t>
            </a:r>
          </a:p>
          <a:p>
            <a:pPr lvl="2"/>
            <a:r>
              <a:rPr lang="en-US" dirty="0" smtClean="0"/>
              <a:t>motors, lights, sound, display</a:t>
            </a:r>
          </a:p>
          <a:p>
            <a:r>
              <a:rPr lang="en-US" dirty="0" smtClean="0"/>
              <a:t>Examples from past (inadequately small sample)</a:t>
            </a:r>
          </a:p>
          <a:p>
            <a:pPr lvl="1"/>
            <a:r>
              <a:rPr lang="en-US" dirty="0" smtClean="0"/>
              <a:t>remote-control type car parallel parks itself</a:t>
            </a:r>
          </a:p>
          <a:p>
            <a:pPr lvl="1"/>
            <a:r>
              <a:rPr lang="en-US" dirty="0" smtClean="0"/>
              <a:t>automatic shifting on bike</a:t>
            </a:r>
          </a:p>
          <a:p>
            <a:pPr lvl="1"/>
            <a:r>
              <a:rPr lang="en-US" dirty="0" smtClean="0"/>
              <a:t>rotating LED sphere changes color/intensity to music</a:t>
            </a:r>
          </a:p>
          <a:p>
            <a:pPr lvl="1"/>
            <a:r>
              <a:rPr lang="en-US" dirty="0" smtClean="0"/>
              <a:t>see</a:t>
            </a:r>
            <a:r>
              <a:rPr lang="en-US" dirty="0" smtClean="0">
                <a:hlinkClick r:id="rId2"/>
              </a:rPr>
              <a:t>http://www.physics.ucsd.edu/~tmurphy/phys124/projects/projects.html</a:t>
            </a:r>
            <a:r>
              <a:rPr lang="en-US" dirty="0" smtClean="0"/>
              <a:t> for more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a Physics 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about this is physics?  Why do we bother?</a:t>
            </a:r>
          </a:p>
          <a:p>
            <a:r>
              <a:rPr lang="en-US" dirty="0" smtClean="0"/>
              <a:t>True that this is not front/center in physics research</a:t>
            </a:r>
          </a:p>
          <a:p>
            <a:r>
              <a:rPr lang="en-US" dirty="0" smtClean="0"/>
              <a:t>BUT…</a:t>
            </a:r>
          </a:p>
          <a:p>
            <a:pPr lvl="1"/>
            <a:r>
              <a:rPr lang="en-US" dirty="0" smtClean="0"/>
              <a:t>has been useful in research (mine and former students)</a:t>
            </a:r>
          </a:p>
          <a:p>
            <a:pPr lvl="1"/>
            <a:r>
              <a:rPr lang="en-US" dirty="0" smtClean="0"/>
              <a:t>learn about sensors</a:t>
            </a:r>
          </a:p>
          <a:p>
            <a:pPr lvl="1"/>
            <a:r>
              <a:rPr lang="en-US" dirty="0" smtClean="0"/>
              <a:t>proficiency with a tool that can help control experiments</a:t>
            </a:r>
          </a:p>
          <a:p>
            <a:pPr lvl="1"/>
            <a:r>
              <a:rPr lang="en-US" dirty="0" smtClean="0"/>
              <a:t>learn some coding in C (well-used language in physics)</a:t>
            </a:r>
          </a:p>
          <a:p>
            <a:pPr lvl="1"/>
            <a:r>
              <a:rPr lang="en-US" dirty="0" smtClean="0"/>
              <a:t>more familiar with practical electronics</a:t>
            </a:r>
          </a:p>
          <a:p>
            <a:pPr lvl="1"/>
            <a:r>
              <a:rPr lang="en-US" dirty="0" smtClean="0"/>
              <a:t>learn team dynamics/communication</a:t>
            </a:r>
          </a:p>
          <a:p>
            <a:pPr lvl="1"/>
            <a:r>
              <a:rPr lang="en-US" dirty="0" smtClean="0"/>
              <a:t>deadlines</a:t>
            </a:r>
          </a:p>
          <a:p>
            <a:pPr lvl="1"/>
            <a:r>
              <a:rPr lang="en-US" dirty="0" smtClean="0"/>
              <a:t>gain confidence in ability to do something unique</a:t>
            </a:r>
          </a:p>
          <a:p>
            <a:r>
              <a:rPr lang="en-US" dirty="0" smtClean="0"/>
              <a:t>Goal is fun enough to motivate real investment</a:t>
            </a:r>
          </a:p>
          <a:p>
            <a:pPr lvl="1"/>
            <a:r>
              <a:rPr lang="en-US" dirty="0" smtClean="0"/>
              <a:t>a necessary ingredient to </a:t>
            </a:r>
            <a:r>
              <a:rPr lang="en-US" i="1" dirty="0" smtClean="0"/>
              <a:t>real</a:t>
            </a:r>
            <a:r>
              <a:rPr lang="en-US" dirty="0" smtClean="0"/>
              <a:t> learning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Arduino</a:t>
            </a:r>
            <a:r>
              <a:rPr lang="en-US" dirty="0" smtClean="0"/>
              <a:t>: This is our Brain in Phys124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21510"/>
            <a:ext cx="8229600" cy="216788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Packaged Microcontroller (</a:t>
            </a:r>
            <a:r>
              <a:rPr lang="en-US" dirty="0" err="1" smtClean="0"/>
              <a:t>ATMega</a:t>
            </a:r>
            <a:r>
              <a:rPr lang="en-US" dirty="0" smtClean="0"/>
              <a:t> 328)</a:t>
            </a:r>
          </a:p>
          <a:p>
            <a:pPr lvl="1"/>
            <a:r>
              <a:rPr lang="en-US" dirty="0" smtClean="0"/>
              <a:t>lots of varieties; we’ll primarily use Uno and </a:t>
            </a:r>
            <a:r>
              <a:rPr lang="en-US" dirty="0" err="1" smtClean="0"/>
              <a:t>Nano</a:t>
            </a:r>
            <a:endParaRPr lang="en-US" dirty="0" smtClean="0"/>
          </a:p>
          <a:p>
            <a:pPr lvl="1"/>
            <a:r>
              <a:rPr lang="en-US" dirty="0" smtClean="0"/>
              <a:t>USB interface; breakout to pins for easy connections</a:t>
            </a:r>
          </a:p>
          <a:p>
            <a:pPr lvl="1"/>
            <a:r>
              <a:rPr lang="en-US" dirty="0" smtClean="0"/>
              <a:t>Cross-platform, Java-based IDE, C-based language</a:t>
            </a:r>
          </a:p>
          <a:p>
            <a:pPr lvl="1"/>
            <a:r>
              <a:rPr lang="en-US" dirty="0" smtClean="0"/>
              <a:t>Provides higher-level interface to guts of device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ArduinoUno_R3_Front_450p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87663"/>
            <a:ext cx="4000500" cy="2764790"/>
          </a:xfrm>
          <a:prstGeom prst="rect">
            <a:avLst/>
          </a:prstGeom>
        </p:spPr>
      </p:pic>
      <p:pic>
        <p:nvPicPr>
          <p:cNvPr id="7" name="Picture 6" descr="ArduinoNanoTo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931128"/>
            <a:ext cx="2114113" cy="28213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01012" y="3835555"/>
            <a:ext cx="1377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Arduino</a:t>
            </a:r>
            <a:r>
              <a:rPr lang="en-US" dirty="0" smtClean="0"/>
              <a:t> Uno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55477" y="3835555"/>
            <a:ext cx="1488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Arduino</a:t>
            </a:r>
            <a:r>
              <a:rPr lang="en-US" dirty="0" smtClean="0"/>
              <a:t> </a:t>
            </a:r>
            <a:r>
              <a:rPr lang="en-US" dirty="0" err="1" smtClean="0"/>
              <a:t>Nano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Arduino</a:t>
            </a:r>
            <a:r>
              <a:rPr lang="en-US" dirty="0" smtClean="0"/>
              <a:t> Core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Arduino</a:t>
            </a:r>
            <a:r>
              <a:rPr lang="en-US" dirty="0" smtClean="0"/>
              <a:t> makes it easy to:</a:t>
            </a:r>
          </a:p>
          <a:p>
            <a:pPr lvl="1"/>
            <a:r>
              <a:rPr lang="en-US" dirty="0" smtClean="0"/>
              <a:t>have digital input/output (I/O) (14 channels on Uno)</a:t>
            </a:r>
          </a:p>
          <a:p>
            <a:pPr lvl="1"/>
            <a:r>
              <a:rPr lang="en-US" dirty="0" smtClean="0"/>
              <a:t>analog input (6 channels on Uno; 8 on </a:t>
            </a:r>
            <a:r>
              <a:rPr lang="en-US" dirty="0" err="1" smtClean="0"/>
              <a:t>Nano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“analog” (PWM) output (6 of the digital channels)</a:t>
            </a:r>
          </a:p>
          <a:p>
            <a:pPr lvl="1"/>
            <a:r>
              <a:rPr lang="en-US" dirty="0" smtClean="0"/>
              <a:t>communicate data via serial (over USB makes easy)</a:t>
            </a:r>
          </a:p>
          <a:p>
            <a:r>
              <a:rPr lang="en-US" dirty="0" smtClean="0"/>
              <a:t>Libraries available for:</a:t>
            </a:r>
          </a:p>
          <a:p>
            <a:pPr lvl="1"/>
            <a:r>
              <a:rPr lang="en-US" dirty="0" smtClean="0"/>
              <a:t>motor control; LCD display; </a:t>
            </a:r>
            <a:r>
              <a:rPr lang="en-US" dirty="0" err="1" smtClean="0"/>
              <a:t>ethernet</a:t>
            </a:r>
            <a:r>
              <a:rPr lang="en-US" dirty="0" smtClean="0"/>
              <a:t>; SPI; serial; SD cards, and lots more</a:t>
            </a:r>
          </a:p>
          <a:p>
            <a:r>
              <a:rPr lang="en-US" dirty="0" smtClean="0"/>
              <a:t>“Shields” for hardware augmentation</a:t>
            </a:r>
          </a:p>
          <a:p>
            <a:pPr lvl="1"/>
            <a:r>
              <a:rPr lang="en-US" dirty="0" smtClean="0"/>
              <a:t>stepper motor drivers</a:t>
            </a:r>
          </a:p>
          <a:p>
            <a:pPr lvl="1"/>
            <a:r>
              <a:rPr lang="en-US" dirty="0" smtClean="0"/>
              <a:t>LCD display</a:t>
            </a:r>
          </a:p>
          <a:p>
            <a:pPr lvl="1"/>
            <a:r>
              <a:rPr lang="en-US" dirty="0" smtClean="0"/>
              <a:t>GPS receiver</a:t>
            </a:r>
          </a:p>
          <a:p>
            <a:pPr lvl="1"/>
            <a:r>
              <a:rPr lang="en-US" dirty="0" err="1" smtClean="0"/>
              <a:t>bluetooth</a:t>
            </a:r>
            <a:r>
              <a:rPr lang="en-US" dirty="0" smtClean="0"/>
              <a:t>, SD card, </a:t>
            </a:r>
            <a:r>
              <a:rPr lang="en-US" dirty="0" err="1" smtClean="0"/>
              <a:t>ethernet</a:t>
            </a:r>
            <a:r>
              <a:rPr lang="en-US" dirty="0" smtClean="0"/>
              <a:t>, wireless, and lots more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Arduino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Previous incarnations of this course used the PIC microcontroller from Microchip Technology</a:t>
            </a:r>
          </a:p>
          <a:p>
            <a:r>
              <a:rPr lang="en-US" dirty="0" smtClean="0"/>
              <a:t>Why switch to something new?</a:t>
            </a:r>
          </a:p>
          <a:p>
            <a:r>
              <a:rPr lang="en-US" dirty="0" err="1" smtClean="0"/>
              <a:t>Arduino</a:t>
            </a:r>
            <a:r>
              <a:rPr lang="en-US" dirty="0" smtClean="0"/>
              <a:t> allows Mac/Linux users to have fun</a:t>
            </a:r>
          </a:p>
          <a:p>
            <a:pPr lvl="1"/>
            <a:r>
              <a:rPr lang="en-US" dirty="0" smtClean="0"/>
              <a:t>many students are smart enough to avoid Windows</a:t>
            </a:r>
          </a:p>
          <a:p>
            <a:r>
              <a:rPr lang="en-US" dirty="0" err="1" smtClean="0"/>
              <a:t>Arduino</a:t>
            </a:r>
            <a:r>
              <a:rPr lang="en-US" dirty="0" smtClean="0"/>
              <a:t> is cheap ($25−$35 range is typical)</a:t>
            </a:r>
          </a:p>
          <a:p>
            <a:pPr lvl="1"/>
            <a:r>
              <a:rPr lang="en-US" dirty="0" smtClean="0"/>
              <a:t>so students can afford to play on their own (encouraged!)</a:t>
            </a:r>
          </a:p>
          <a:p>
            <a:r>
              <a:rPr lang="en-US" dirty="0" err="1" smtClean="0"/>
              <a:t>Arduino</a:t>
            </a:r>
            <a:r>
              <a:rPr lang="en-US" dirty="0" smtClean="0"/>
              <a:t> programming usefully transfers to research</a:t>
            </a:r>
          </a:p>
          <a:p>
            <a:pPr lvl="1"/>
            <a:r>
              <a:rPr lang="en-US" dirty="0" smtClean="0"/>
              <a:t>C rather than assembly code</a:t>
            </a:r>
          </a:p>
          <a:p>
            <a:r>
              <a:rPr lang="en-US" dirty="0" smtClean="0"/>
              <a:t>High-level functions mean less time at register/bit level</a:t>
            </a:r>
          </a:p>
          <a:p>
            <a:pPr lvl="1"/>
            <a:r>
              <a:rPr lang="en-US" dirty="0" smtClean="0"/>
              <a:t>more time to learn about sensors, put amazing projects together, rather than dwell on computer engineering</a:t>
            </a:r>
          </a:p>
          <a:p>
            <a:r>
              <a:rPr lang="en-US" dirty="0" smtClean="0"/>
              <a:t>Yet loss of low-level understanding is unfortunate cost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Mission: Get up to Speed Fast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going to do a crash course this first week to get you going super-fast</a:t>
            </a:r>
          </a:p>
          <a:p>
            <a:r>
              <a:rPr lang="en-US" dirty="0" smtClean="0"/>
              <a:t>Involves some hardware proficiency</a:t>
            </a:r>
          </a:p>
          <a:p>
            <a:pPr lvl="1"/>
            <a:r>
              <a:rPr lang="en-US" dirty="0" smtClean="0"/>
              <a:t>hooking up elements in breadboard, e.g.</a:t>
            </a:r>
          </a:p>
          <a:p>
            <a:r>
              <a:rPr lang="en-US" dirty="0" smtClean="0"/>
              <a:t>But mostly it’s about coding and understanding how to access </a:t>
            </a:r>
            <a:r>
              <a:rPr lang="en-US" dirty="0" err="1" smtClean="0"/>
              <a:t>Arduino</a:t>
            </a:r>
            <a:r>
              <a:rPr lang="en-US" dirty="0" smtClean="0"/>
              <a:t> functions</a:t>
            </a:r>
          </a:p>
          <a:p>
            <a:r>
              <a:rPr lang="en-US" dirty="0" smtClean="0"/>
              <a:t>Emphasis will be on </a:t>
            </a:r>
            <a:r>
              <a:rPr lang="en-US" i="1" dirty="0" smtClean="0">
                <a:solidFill>
                  <a:srgbClr val="FF0000"/>
                </a:solidFill>
              </a:rPr>
              <a:t>doing </a:t>
            </a:r>
            <a:r>
              <a:rPr lang="en-US" dirty="0" smtClean="0"/>
              <a:t>first, </a:t>
            </a:r>
            <a:r>
              <a:rPr lang="en-US" i="1" dirty="0" smtClean="0">
                <a:solidFill>
                  <a:srgbClr val="008000"/>
                </a:solidFill>
              </a:rPr>
              <a:t>understanding </a:t>
            </a:r>
            <a:r>
              <a:rPr lang="en-US" dirty="0" smtClean="0"/>
              <a:t>later</a:t>
            </a:r>
          </a:p>
          <a:p>
            <a:pPr lvl="1"/>
            <a:r>
              <a:rPr lang="en-US" dirty="0" smtClean="0"/>
              <a:t>not always my natural approach, but four weeks is short</a:t>
            </a:r>
          </a:p>
          <a:p>
            <a:r>
              <a:rPr lang="en-US" dirty="0" smtClean="0"/>
              <a:t>Monday lecture will often focus on upcoming lab</a:t>
            </a:r>
          </a:p>
          <a:p>
            <a:r>
              <a:rPr lang="en-US" dirty="0" smtClean="0"/>
              <a:t>Wed. will elaborate and show in-class examples</a:t>
            </a:r>
          </a:p>
          <a:p>
            <a:r>
              <a:rPr lang="en-US" dirty="0" smtClean="0"/>
              <a:t>Friday may often provide context/background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</a:t>
            </a:r>
            <a:r>
              <a:rPr lang="en-US" dirty="0" err="1" smtClean="0"/>
              <a:t>Arduino</a:t>
            </a:r>
            <a:r>
              <a:rPr lang="en-US" dirty="0" smtClean="0"/>
              <a:t> “Sketch”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“sketch” (code) has these common elements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// variable declarations, like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const </a:t>
            </a:r>
            <a:r>
              <a:rPr lang="en-US" sz="1800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sz="1800" smtClean="0">
                <a:solidFill>
                  <a:srgbClr val="008000"/>
                </a:solidFill>
                <a:latin typeface="Courier"/>
                <a:cs typeface="Courier"/>
              </a:rPr>
              <a:t> LED=13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;</a:t>
            </a:r>
          </a:p>
          <a:p>
            <a:pPr lvl="1">
              <a:buNone/>
            </a:pPr>
            <a:endParaRPr lang="en-US" sz="18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pPr lvl="1"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void setup()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// configuration of pins, etc.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  <a:p>
            <a:pPr lvl="1">
              <a:buNone/>
            </a:pPr>
            <a:endParaRPr lang="en-US" sz="18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pPr lvl="1"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void loop()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800" dirty="0" smtClean="0">
                <a:solidFill>
                  <a:srgbClr val="3366FF"/>
                </a:solidFill>
                <a:latin typeface="Courier"/>
                <a:cs typeface="Courier"/>
              </a:rPr>
              <a:t>// what the program does, in a continuous loop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Other subroutines can be added, and the internals can get pretty big/complex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9147</TotalTime>
  <Words>2735</Words>
  <Application>Microsoft Macintosh PowerPoint</Application>
  <PresentationFormat>On-screen Show (4:3)</PresentationFormat>
  <Paragraphs>355</Paragraphs>
  <Slides>24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Physics 124: Lecture 1</vt:lpstr>
      <vt:lpstr>Course Structure</vt:lpstr>
      <vt:lpstr>Project Rubric</vt:lpstr>
      <vt:lpstr>Why is this a Physics Course?</vt:lpstr>
      <vt:lpstr>Arduino: This is our Brain in Phys124</vt:lpstr>
      <vt:lpstr>Arduino Core Capabilities</vt:lpstr>
      <vt:lpstr>Why Arduino?</vt:lpstr>
      <vt:lpstr>Mission: Get up to Speed Fast</vt:lpstr>
      <vt:lpstr>Every Arduino “Sketch”</vt:lpstr>
      <vt:lpstr>Rudimentary C Syntax</vt:lpstr>
      <vt:lpstr>Example Arduino Code</vt:lpstr>
      <vt:lpstr>Comments on Code</vt:lpstr>
      <vt:lpstr>Arduino-Specific Commands</vt:lpstr>
      <vt:lpstr>Arduino Serial Commands</vt:lpstr>
      <vt:lpstr>Types in C</vt:lpstr>
      <vt:lpstr>Changing Types (Casting)</vt:lpstr>
      <vt:lpstr>Conditionals</vt:lpstr>
      <vt:lpstr>If..else construction</vt:lpstr>
      <vt:lpstr>For loops</vt:lpstr>
      <vt:lpstr>#define to ease the coding</vt:lpstr>
      <vt:lpstr>Voices from the Past</vt:lpstr>
      <vt:lpstr>Voices, Continued</vt:lpstr>
      <vt:lpstr>Announcements</vt:lpstr>
      <vt:lpstr>Course Website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 UCSD</dc:creator>
  <cp:lastModifiedBy>Tom Murphy</cp:lastModifiedBy>
  <cp:revision>135</cp:revision>
  <cp:lastPrinted>2014-12-31T01:40:11Z</cp:lastPrinted>
  <dcterms:created xsi:type="dcterms:W3CDTF">2016-01-04T19:00:59Z</dcterms:created>
  <dcterms:modified xsi:type="dcterms:W3CDTF">2016-01-04T19:20:51Z</dcterms:modified>
</cp:coreProperties>
</file>